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4" r:id="rId8"/>
    <p:sldId id="265" r:id="rId9"/>
    <p:sldId id="266" r:id="rId10"/>
    <p:sldId id="268" r:id="rId11"/>
    <p:sldId id="269" r:id="rId12"/>
    <p:sldId id="271" r:id="rId13"/>
    <p:sldId id="272" r:id="rId14"/>
    <p:sldId id="270" r:id="rId15"/>
    <p:sldId id="262" r:id="rId16"/>
    <p:sldId id="273" r:id="rId17"/>
    <p:sldId id="274" r:id="rId18"/>
    <p:sldId id="275" r:id="rId1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991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68" y="3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947D34-7D63-4175-8F6C-414851197445}" type="datetimeFigureOut">
              <a:rPr lang="zh-CN" altLang="en-US" smtClean="0"/>
              <a:t>2023/3/7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360561-478E-4917-AE65-96DDFA37028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91063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No slip-free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360561-478E-4917-AE65-96DDFA370280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0028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扰动量* </a:t>
            </a:r>
            <a:r>
              <a:rPr lang="en-US" altLang="zh-CN" dirty="0"/>
              <a:t>– </a:t>
            </a:r>
            <a:r>
              <a:rPr lang="zh-CN" altLang="en-US" dirty="0"/>
              <a:t>借鉴边界条件 </a:t>
            </a:r>
            <a:r>
              <a:rPr lang="en-US" altLang="zh-CN" dirty="0"/>
              <a:t>– </a:t>
            </a:r>
            <a:r>
              <a:rPr lang="zh-CN" altLang="en-US" dirty="0"/>
              <a:t>沙流问题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360561-478E-4917-AE65-96DDFA370280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18220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8F86AB-25ED-449D-A53B-2005423FA0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95B6B4-05DE-47B9-AAD4-B158C4A4F1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353BBFE-1928-4036-8D2E-B68F08134B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0897D-6D32-43E5-B4F8-65F66679B1EF}" type="datetimeFigureOut">
              <a:rPr lang="zh-CN" altLang="en-US" smtClean="0"/>
              <a:t>2023/3/7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EAB9826-EEF5-4969-9B94-F212D3968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8B4710A-8CF1-4B14-BBF3-805AF987B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70FF2-2611-452C-8AD3-F46C4968ADC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57238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028F0B5-0996-419E-8032-92833F086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B363E64-A718-4F19-A0F6-E58F1E3B0C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1734C67-5875-45CA-A222-DAF07336F2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0897D-6D32-43E5-B4F8-65F66679B1EF}" type="datetimeFigureOut">
              <a:rPr lang="zh-CN" altLang="en-US" smtClean="0"/>
              <a:t>2023/3/7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FD5C3FD-1225-413B-AD1C-3F34BF145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CD83D1C-9D49-413D-AFC3-650FA7A18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70FF2-2611-452C-8AD3-F46C4968ADC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88841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3C9CDA86-D3EB-45EC-AF38-D8DE33183D5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DE161CC-2344-487B-A2A4-219EAF0222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758AF20-3556-449A-8FCE-1561FD9C46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0897D-6D32-43E5-B4F8-65F66679B1EF}" type="datetimeFigureOut">
              <a:rPr lang="zh-CN" altLang="en-US" smtClean="0"/>
              <a:t>2023/3/7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50F5E69-6838-4CE9-90C2-0789CE5DED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2A12E75-65D6-4F93-9E09-3DB3438BD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70FF2-2611-452C-8AD3-F46C4968ADC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65456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C127592-0FB5-49BA-8062-CB1034BEE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AB39EF9-E195-4DCE-A6BE-85C2DEB297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B7AC8A6-379C-4572-A99F-D301F83507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0897D-6D32-43E5-B4F8-65F66679B1EF}" type="datetimeFigureOut">
              <a:rPr lang="zh-CN" altLang="en-US" smtClean="0"/>
              <a:t>2023/3/7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2014ADD-B20F-4354-ADAB-7773945A3F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5E10F2E-B34E-4B47-9CA6-CFBFE64694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70FF2-2611-452C-8AD3-F46C4968ADC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44562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571441-0F80-4524-B5F9-086ADA047E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D6DDB92-A1FC-48AA-96AE-91C68DBBA9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1610042-6BA6-4CD7-AE3A-DA85FFEFCF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0897D-6D32-43E5-B4F8-65F66679B1EF}" type="datetimeFigureOut">
              <a:rPr lang="zh-CN" altLang="en-US" smtClean="0"/>
              <a:t>2023/3/7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024605E-52E7-4BC8-A096-3550A5ACEE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7348191-31B2-4EAF-A142-D88AED04E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70FF2-2611-452C-8AD3-F46C4968ADC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12385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180CAA0-9909-47EC-83B8-6DCCA7EA9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2DCDCF9-DEEE-4B46-AC60-D1FD8F0944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AFE58F3-7E5F-48DF-A820-059297C920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791937E-DAAC-4900-8C05-3766FA038B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0897D-6D32-43E5-B4F8-65F66679B1EF}" type="datetimeFigureOut">
              <a:rPr lang="zh-CN" altLang="en-US" smtClean="0"/>
              <a:t>2023/3/7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A0D58D1-A52F-4F8C-B20E-862F99B1CD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D02664C-50C8-4010-8E90-0E0520028B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70FF2-2611-452C-8AD3-F46C4968ADC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79103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CBDE9C-D63F-4E0A-9B1E-7F125FDB23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D30B95A-50E9-4087-9EC0-72201D81C7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0596541-AA41-4FB0-90A4-A29037B675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E9A4914-58C8-459D-85B0-ABDDC33CC78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719A17D-B6F6-4B3E-BA35-98A440787A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08BD6ACA-BCF0-4343-9C28-BA75E2D44E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0897D-6D32-43E5-B4F8-65F66679B1EF}" type="datetimeFigureOut">
              <a:rPr lang="zh-CN" altLang="en-US" smtClean="0"/>
              <a:t>2023/3/7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64A74A53-3B69-47DC-AD2C-3B5BAB6A79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C0695845-725D-44E2-BC4F-DB60A991D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70FF2-2611-452C-8AD3-F46C4968ADC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72772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BBEA94-8E53-4D2C-A9BD-868AD84FA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3B5CC9E9-C97B-4C1E-843C-0B36966D4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0897D-6D32-43E5-B4F8-65F66679B1EF}" type="datetimeFigureOut">
              <a:rPr lang="zh-CN" altLang="en-US" smtClean="0"/>
              <a:t>2023/3/7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53FEEBF-EDBC-4A00-B7CA-6CCDF1A2B5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66E0139-0298-4FF2-B07C-B3A5FD2F04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70FF2-2611-452C-8AD3-F46C4968ADC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9281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F4B76E2A-AA7F-4DC7-BB6B-202EE08E87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0897D-6D32-43E5-B4F8-65F66679B1EF}" type="datetimeFigureOut">
              <a:rPr lang="zh-CN" altLang="en-US" smtClean="0"/>
              <a:t>2023/3/7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D118C967-9588-4D97-9FDA-4D1E21EC73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C7A1DCC-7454-4706-B076-DCEA1213F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70FF2-2611-452C-8AD3-F46C4968ADC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31011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DEDDF7-1A82-4F15-BE00-112AFB0F58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8A94C89-A169-4801-A1EA-D1E7FC7F81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FBFDE56-E565-4FA9-A0C3-198064729D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93DE12A-9E58-436D-B4CF-C54AA71FCD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0897D-6D32-43E5-B4F8-65F66679B1EF}" type="datetimeFigureOut">
              <a:rPr lang="zh-CN" altLang="en-US" smtClean="0"/>
              <a:t>2023/3/7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56A89EB-0A45-4CCC-8E92-505BEE844B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E810C5A-4680-4EC7-87D8-30C1FF3CD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70FF2-2611-452C-8AD3-F46C4968ADC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55940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988A526-A75A-4540-959B-7B46624EEE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CB7E13C8-F6E6-42B9-A475-1F01AE3885B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E309157-941A-439F-B031-9D6871BDE5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CB17B84-2F06-4A31-AD58-AE71709FE7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0897D-6D32-43E5-B4F8-65F66679B1EF}" type="datetimeFigureOut">
              <a:rPr lang="zh-CN" altLang="en-US" smtClean="0"/>
              <a:t>2023/3/7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05A95BA-DC59-4DEC-8E79-F643EA8EFE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412CB07-B00F-4134-84CC-4A4A65FCF0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70FF2-2611-452C-8AD3-F46C4968ADC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69644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B173D28E-6F5B-467C-944D-FA1AEA306C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66991B3-0172-4F4B-AA78-998C9E8D5D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B8D3040-7B11-4EAD-B013-2C669D818A8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60897D-6D32-43E5-B4F8-65F66679B1EF}" type="datetimeFigureOut">
              <a:rPr lang="zh-CN" altLang="en-US" smtClean="0"/>
              <a:t>2023/3/7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AA80E54-A133-43D2-AF1A-E09E01D4D6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5F396C5-960A-4DAB-990C-49CAB1E339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770FF2-2611-452C-8AD3-F46C4968ADC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1016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5.png"/><Relationship Id="rId3" Type="http://schemas.openxmlformats.org/officeDocument/2006/relationships/image" Target="../media/image12.png"/><Relationship Id="rId12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120.png"/><Relationship Id="rId15" Type="http://schemas.openxmlformats.org/officeDocument/2006/relationships/image" Target="../media/image17.png"/><Relationship Id="rId10" Type="http://schemas.openxmlformats.org/officeDocument/2006/relationships/image" Target="../media/image110.png"/><Relationship Id="rId4" Type="http://schemas.openxmlformats.org/officeDocument/2006/relationships/image" Target="../media/image13.png"/><Relationship Id="rId9" Type="http://schemas.openxmlformats.org/officeDocument/2006/relationships/image" Target="../media/image111.png"/><Relationship Id="rId1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19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8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26.png"/><Relationship Id="rId4" Type="http://schemas.openxmlformats.org/officeDocument/2006/relationships/notesSlide" Target="../notesSlides/notesSlide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7844F60-60E6-44AA-8C2A-F468F955377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>
                <a:solidFill>
                  <a:prstClr val="black"/>
                </a:solidFill>
              </a:rPr>
              <a:t>Hydraulic jump simulation in COMSOL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2A5434B-0C23-4F23-8C2D-8C4480BC3E1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Haoyu Lu</a:t>
            </a:r>
            <a:endParaRPr lang="zh-CN" altLang="en-US" dirty="0"/>
          </a:p>
          <a:p>
            <a:r>
              <a:rPr lang="en-US" altLang="zh-CN" dirty="0"/>
              <a:t>2023.03.07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124027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2C184691-193E-40BF-BB7F-8D269D236B09}"/>
                  </a:ext>
                </a:extLst>
              </p:cNvPr>
              <p:cNvSpPr txBox="1"/>
              <p:nvPr/>
            </p:nvSpPr>
            <p:spPr>
              <a:xfrm>
                <a:off x="6795236" y="1102916"/>
                <a:ext cx="4556632" cy="9419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rPr>
                  <a:t>Consider the </a:t>
                </a:r>
                <a:r>
                  <a:rPr kumimoji="0" lang="en-US" altLang="zh-CN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rPr>
                  <a:t>Re</a:t>
                </a: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rPr>
                  <a:t>-number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0" lang="en-US" altLang="zh-CN" sz="1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Re</m:t>
                      </m:r>
                      <m:r>
                        <a:rPr kumimoji="0" lang="en-US" altLang="zh-CN" sz="1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𝜌</m:t>
                          </m:r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𝑣𝑑</m:t>
                          </m:r>
                        </m:num>
                        <m:den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𝜇</m:t>
                          </m:r>
                        </m:den>
                      </m:f>
                    </m:oMath>
                  </m:oMathPara>
                </a14:m>
                <a:endPara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2C184691-193E-40BF-BB7F-8D269D236B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5236" y="1102916"/>
                <a:ext cx="4556632" cy="941925"/>
              </a:xfrm>
              <a:prstGeom prst="rect">
                <a:avLst/>
              </a:prstGeom>
              <a:blipFill>
                <a:blip r:embed="rId2"/>
                <a:stretch>
                  <a:fillRect l="-1205" t="-38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A1B62E72-3E6C-4C6C-93B8-E34E59889486}"/>
                  </a:ext>
                </a:extLst>
              </p:cNvPr>
              <p:cNvSpPr txBox="1"/>
              <p:nvPr/>
            </p:nvSpPr>
            <p:spPr>
              <a:xfrm>
                <a:off x="6818411" y="2052590"/>
                <a:ext cx="5232827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rPr>
                  <a:t>Here we set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𝜌</m:t>
                      </m:r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=1 </m:t>
                      </m:r>
                      <m:d>
                        <m:d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kumimoji="0" lang="en-US" altLang="zh-CN" sz="1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kg</m:t>
                          </m:r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⋅</m:t>
                          </m:r>
                          <m:sSup>
                            <m:sSupPr>
                              <m:ctrlP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𝑚</m:t>
                              </m:r>
                            </m:e>
                            <m:sup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−3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rPr>
                  <a:t>    Dynamic viscosity</a:t>
                </a:r>
                <a:endPara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rPr>
                  <a:t>		</a:t>
                </a:r>
                <a14:m>
                  <m:oMath xmlns:m="http://schemas.openxmlformats.org/officeDocument/2006/math">
                    <m:r>
                      <a:rPr kumimoji="0" lang="en-US" altLang="zh-CN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𝜇</m:t>
                    </m:r>
                    <m:r>
                      <a:rPr kumimoji="0" lang="en-US" altLang="zh-CN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sSup>
                      <m:sSupPr>
                        <m:ctrlP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10</m:t>
                        </m:r>
                      </m:e>
                      <m:sup>
                        <m: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−3</m:t>
                        </m:r>
                      </m:sup>
                    </m:sSup>
                    <m:r>
                      <a:rPr kumimoji="0" lang="en-US" altLang="zh-CN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 </m:t>
                    </m:r>
                    <m:d>
                      <m:dPr>
                        <m:ctrlP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kumimoji="0" lang="en-US" altLang="zh-CN" sz="1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Pa</m:t>
                        </m:r>
                        <m: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⋅</m:t>
                        </m:r>
                        <m:r>
                          <m:rPr>
                            <m:sty m:val="p"/>
                          </m:rPr>
                          <a:rPr kumimoji="0" lang="en-US" altLang="zh-CN" sz="1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s</m:t>
                        </m:r>
                      </m:e>
                    </m:d>
                  </m:oMath>
                </a14:m>
                <a:endPara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rPr>
                  <a:t>    Char. velocity and length</a:t>
                </a:r>
                <a:endPara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𝑣</m:t>
                      </m:r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≈</m:t>
                      </m:r>
                      <m:sSup>
                        <m:sSup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10</m:t>
                          </m:r>
                        </m:e>
                        <m:sup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−1</m:t>
                          </m:r>
                        </m:sup>
                      </m:sSup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~</m:t>
                      </m:r>
                      <m:sSup>
                        <m:sSup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10</m:t>
                          </m:r>
                        </m:e>
                        <m:sup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p>
                      </m:sSup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 </m:t>
                      </m:r>
                      <m:d>
                        <m:d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kumimoji="0" lang="en-US" altLang="zh-CN" sz="1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m</m:t>
                          </m:r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⋅</m:t>
                          </m:r>
                          <m:r>
                            <m:rPr>
                              <m:sty m:val="p"/>
                            </m:rPr>
                            <a:rPr kumimoji="0" lang="en-US" altLang="zh-CN" sz="1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s</m:t>
                          </m:r>
                        </m:e>
                      </m:d>
                    </m:oMath>
                  </m:oMathPara>
                </a14:m>
                <a:endPara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𝑑</m:t>
                      </m:r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≈</m:t>
                      </m:r>
                      <m:sSup>
                        <m:sSup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10</m:t>
                          </m:r>
                        </m:e>
                        <m:sup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−2</m:t>
                          </m:r>
                        </m:sup>
                      </m:sSup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~</m:t>
                      </m:r>
                      <m:sSup>
                        <m:sSup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10</m:t>
                          </m:r>
                        </m:e>
                        <m:sup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−1</m:t>
                          </m:r>
                        </m:sup>
                      </m:sSup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 </m:t>
                      </m:r>
                      <m:r>
                        <a:rPr kumimoji="0" lang="en-US" altLang="zh-CN" sz="1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(</m:t>
                      </m:r>
                      <m:r>
                        <m:rPr>
                          <m:sty m:val="p"/>
                        </m:rPr>
                        <a:rPr kumimoji="0" lang="en-US" altLang="zh-CN" sz="1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m</m:t>
                      </m:r>
                      <m:r>
                        <a:rPr kumimoji="0" lang="en-US" altLang="zh-CN" sz="1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A1B62E72-3E6C-4C6C-93B8-E34E598894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8411" y="2052590"/>
                <a:ext cx="5232827" cy="2031325"/>
              </a:xfrm>
              <a:prstGeom prst="rect">
                <a:avLst/>
              </a:prstGeom>
              <a:blipFill>
                <a:blip r:embed="rId3"/>
                <a:stretch>
                  <a:fillRect l="-1049" t="-1802" b="-150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97C6976D-C2D3-4531-9552-63F40ECB15BA}"/>
                  </a:ext>
                </a:extLst>
              </p:cNvPr>
              <p:cNvSpPr/>
              <p:nvPr/>
            </p:nvSpPr>
            <p:spPr>
              <a:xfrm>
                <a:off x="7887778" y="4621722"/>
                <a:ext cx="237154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24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10≤</m:t>
                      </m:r>
                      <m:r>
                        <m:rPr>
                          <m:sty m:val="p"/>
                        </m:rPr>
                        <a:rPr kumimoji="0" lang="en-US" altLang="zh-CN" sz="24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Re</m:t>
                      </m:r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≤</m:t>
                      </m:r>
                      <m:sSup>
                        <m:sSupPr>
                          <m:ctrl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10</m:t>
                          </m:r>
                        </m:e>
                        <m:sup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4</m:t>
                          </m:r>
                        </m:sup>
                      </m:sSup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 </m:t>
                      </m:r>
                      <m:r>
                        <a:rPr kumimoji="0" lang="en-US" altLang="zh-CN" sz="24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 </m:t>
                      </m:r>
                    </m:oMath>
                  </m:oMathPara>
                </a14:m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97C6976D-C2D3-4531-9552-63F40ECB15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7778" y="4621722"/>
                <a:ext cx="2371547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2160D3EC-10D9-4FE9-A5A0-AD8734375089}"/>
                  </a:ext>
                </a:extLst>
              </p:cNvPr>
              <p:cNvSpPr txBox="1"/>
              <p:nvPr/>
            </p:nvSpPr>
            <p:spPr>
              <a:xfrm>
                <a:off x="1586325" y="4794838"/>
                <a:ext cx="3144066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rPr>
                  <a:t>Case 1: laminar flow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rPr>
                  <a:t>Case 2: turbulence flow (k-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0" lang="en-US" altLang="zh-CN" sz="1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ω</m:t>
                    </m:r>
                  </m:oMath>
                </a14:m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rPr>
                  <a:t>) </a:t>
                </a: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2160D3EC-10D9-4FE9-A5A0-AD87343750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6325" y="4794838"/>
                <a:ext cx="3144066" cy="923330"/>
              </a:xfrm>
              <a:prstGeom prst="rect">
                <a:avLst/>
              </a:prstGeom>
              <a:blipFill>
                <a:blip r:embed="rId9"/>
                <a:stretch>
                  <a:fillRect l="-1550" t="-3974" r="-775" b="-99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组合 3">
            <a:extLst>
              <a:ext uri="{FF2B5EF4-FFF2-40B4-BE49-F238E27FC236}">
                <a16:creationId xmlns:a16="http://schemas.microsoft.com/office/drawing/2014/main" id="{E04C5705-C4F9-4D93-8278-0932660B5903}"/>
              </a:ext>
            </a:extLst>
          </p:cNvPr>
          <p:cNvGrpSpPr/>
          <p:nvPr/>
        </p:nvGrpSpPr>
        <p:grpSpPr>
          <a:xfrm>
            <a:off x="368269" y="1504348"/>
            <a:ext cx="5727731" cy="2935089"/>
            <a:chOff x="5125250" y="2200368"/>
            <a:chExt cx="6554481" cy="3547289"/>
          </a:xfrm>
        </p:grpSpPr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CCB61FE5-EBA3-4FAF-B47D-13F86E4E96F4}"/>
                </a:ext>
              </a:extLst>
            </p:cNvPr>
            <p:cNvSpPr/>
            <p:nvPr/>
          </p:nvSpPr>
          <p:spPr>
            <a:xfrm>
              <a:off x="5125250" y="2232162"/>
              <a:ext cx="6554481" cy="3515495"/>
            </a:xfrm>
            <a:prstGeom prst="rect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7BC82AD5-7B21-410F-AB21-EAD464180F92}"/>
                </a:ext>
              </a:extLst>
            </p:cNvPr>
            <p:cNvSpPr/>
            <p:nvPr/>
          </p:nvSpPr>
          <p:spPr>
            <a:xfrm>
              <a:off x="6979858" y="3699571"/>
              <a:ext cx="4546775" cy="132556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D0F3DF9F-37A5-41F9-92B2-29334A4790E7}"/>
                </a:ext>
              </a:extLst>
            </p:cNvPr>
            <p:cNvSpPr/>
            <p:nvPr/>
          </p:nvSpPr>
          <p:spPr>
            <a:xfrm>
              <a:off x="9164958" y="3140058"/>
              <a:ext cx="176573" cy="55904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cxnSp>
          <p:nvCxnSpPr>
            <p:cNvPr id="36" name="直接箭头连接符 35">
              <a:extLst>
                <a:ext uri="{FF2B5EF4-FFF2-40B4-BE49-F238E27FC236}">
                  <a16:creationId xmlns:a16="http://schemas.microsoft.com/office/drawing/2014/main" id="{01734E0B-BBCE-41F9-8950-5E7054EB28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429819" y="3140058"/>
              <a:ext cx="0" cy="559042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文本框 36">
                  <a:extLst>
                    <a:ext uri="{FF2B5EF4-FFF2-40B4-BE49-F238E27FC236}">
                      <a16:creationId xmlns:a16="http://schemas.microsoft.com/office/drawing/2014/main" id="{A9C04356-B98B-4FB7-AD75-82E9A4BB3DF0}"/>
                    </a:ext>
                  </a:extLst>
                </p:cNvPr>
                <p:cNvSpPr txBox="1"/>
                <p:nvPr/>
              </p:nvSpPr>
              <p:spPr>
                <a:xfrm>
                  <a:off x="9399212" y="3204533"/>
                  <a:ext cx="50039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𝐴</m:t>
                            </m:r>
                          </m:e>
                          <m:sub>
                            <m:r>
                              <a:rPr kumimoji="0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7" name="文本框 36">
                  <a:extLst>
                    <a:ext uri="{FF2B5EF4-FFF2-40B4-BE49-F238E27FC236}">
                      <a16:creationId xmlns:a16="http://schemas.microsoft.com/office/drawing/2014/main" id="{A9C04356-B98B-4FB7-AD75-82E9A4BB3DF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99212" y="3204533"/>
                  <a:ext cx="500393" cy="369332"/>
                </a:xfrm>
                <a:prstGeom prst="rect">
                  <a:avLst/>
                </a:prstGeom>
                <a:blipFill>
                  <a:blip r:embed="rId10"/>
                  <a:stretch>
                    <a:fillRect b="-20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8" name="直接箭头连接符 37">
              <a:extLst>
                <a:ext uri="{FF2B5EF4-FFF2-40B4-BE49-F238E27FC236}">
                  <a16:creationId xmlns:a16="http://schemas.microsoft.com/office/drawing/2014/main" id="{BC00D056-5D1C-48F0-8E29-47045EBED063}"/>
                </a:ext>
              </a:extLst>
            </p:cNvPr>
            <p:cNvCxnSpPr>
              <a:cxnSpLocks/>
            </p:cNvCxnSpPr>
            <p:nvPr/>
          </p:nvCxnSpPr>
          <p:spPr>
            <a:xfrm>
              <a:off x="9164958" y="3022288"/>
              <a:ext cx="176573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sm" len="med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文本框 38">
                  <a:extLst>
                    <a:ext uri="{FF2B5EF4-FFF2-40B4-BE49-F238E27FC236}">
                      <a16:creationId xmlns:a16="http://schemas.microsoft.com/office/drawing/2014/main" id="{D8ED0B41-73BD-4ADE-82BA-477A22B40F2B}"/>
                    </a:ext>
                  </a:extLst>
                </p:cNvPr>
                <p:cNvSpPr txBox="1"/>
                <p:nvPr/>
              </p:nvSpPr>
              <p:spPr>
                <a:xfrm>
                  <a:off x="9003047" y="2585825"/>
                  <a:ext cx="49667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𝐵</m:t>
                            </m:r>
                          </m:e>
                          <m:sub>
                            <m:r>
                              <a:rPr kumimoji="0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9" name="文本框 38">
                  <a:extLst>
                    <a:ext uri="{FF2B5EF4-FFF2-40B4-BE49-F238E27FC236}">
                      <a16:creationId xmlns:a16="http://schemas.microsoft.com/office/drawing/2014/main" id="{D8ED0B41-73BD-4ADE-82BA-477A22B40F2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03047" y="2585825"/>
                  <a:ext cx="496674" cy="369332"/>
                </a:xfrm>
                <a:prstGeom prst="rect">
                  <a:avLst/>
                </a:prstGeom>
                <a:blipFill>
                  <a:blip r:embed="rId11"/>
                  <a:stretch>
                    <a:fillRect b="-20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0" name="直接箭头连接符 39">
              <a:extLst>
                <a:ext uri="{FF2B5EF4-FFF2-40B4-BE49-F238E27FC236}">
                  <a16:creationId xmlns:a16="http://schemas.microsoft.com/office/drawing/2014/main" id="{EA17B57B-761E-4878-922A-18605FA43C07}"/>
                </a:ext>
              </a:extLst>
            </p:cNvPr>
            <p:cNvCxnSpPr>
              <a:cxnSpLocks/>
            </p:cNvCxnSpPr>
            <p:nvPr/>
          </p:nvCxnSpPr>
          <p:spPr>
            <a:xfrm>
              <a:off x="6979858" y="5261381"/>
              <a:ext cx="4546775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文本框 40">
                  <a:extLst>
                    <a:ext uri="{FF2B5EF4-FFF2-40B4-BE49-F238E27FC236}">
                      <a16:creationId xmlns:a16="http://schemas.microsoft.com/office/drawing/2014/main" id="{D29CF06F-FB34-4434-96E2-A8470A5EECE8}"/>
                    </a:ext>
                  </a:extLst>
                </p:cNvPr>
                <p:cNvSpPr txBox="1"/>
                <p:nvPr/>
              </p:nvSpPr>
              <p:spPr>
                <a:xfrm>
                  <a:off x="8998107" y="5218357"/>
                  <a:ext cx="49135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𝐵</m:t>
                            </m:r>
                          </m:e>
                          <m:sub>
                            <m:r>
                              <a:rPr kumimoji="0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41" name="文本框 40">
                  <a:extLst>
                    <a:ext uri="{FF2B5EF4-FFF2-40B4-BE49-F238E27FC236}">
                      <a16:creationId xmlns:a16="http://schemas.microsoft.com/office/drawing/2014/main" id="{D29CF06F-FB34-4434-96E2-A8470A5EECE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98107" y="5218357"/>
                  <a:ext cx="491353" cy="369332"/>
                </a:xfrm>
                <a:prstGeom prst="rect">
                  <a:avLst/>
                </a:prstGeom>
                <a:blipFill>
                  <a:blip r:embed="rId12"/>
                  <a:stretch>
                    <a:fillRect b="-1764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2" name="直接箭头连接符 41">
              <a:extLst>
                <a:ext uri="{FF2B5EF4-FFF2-40B4-BE49-F238E27FC236}">
                  <a16:creationId xmlns:a16="http://schemas.microsoft.com/office/drawing/2014/main" id="{CB0F2BD9-C071-4F23-B9DC-53404816AE8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794365" y="3699100"/>
              <a:ext cx="1" cy="1326034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文本框 42">
                  <a:extLst>
                    <a:ext uri="{FF2B5EF4-FFF2-40B4-BE49-F238E27FC236}">
                      <a16:creationId xmlns:a16="http://schemas.microsoft.com/office/drawing/2014/main" id="{9B05965B-EE80-4027-8368-07DAA1E94691}"/>
                    </a:ext>
                  </a:extLst>
                </p:cNvPr>
                <p:cNvSpPr txBox="1"/>
                <p:nvPr/>
              </p:nvSpPr>
              <p:spPr>
                <a:xfrm>
                  <a:off x="6386719" y="4177451"/>
                  <a:ext cx="49507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𝐴</m:t>
                            </m:r>
                          </m:e>
                          <m:sub>
                            <m:r>
                              <a:rPr kumimoji="0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43" name="文本框 42">
                  <a:extLst>
                    <a:ext uri="{FF2B5EF4-FFF2-40B4-BE49-F238E27FC236}">
                      <a16:creationId xmlns:a16="http://schemas.microsoft.com/office/drawing/2014/main" id="{9B05965B-EE80-4027-8368-07DAA1E9469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86719" y="4177451"/>
                  <a:ext cx="495071" cy="369332"/>
                </a:xfrm>
                <a:prstGeom prst="rect">
                  <a:avLst/>
                </a:prstGeom>
                <a:blipFill>
                  <a:blip r:embed="rId13"/>
                  <a:stretch>
                    <a:fillRect b="-20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4" name="直接连接符 43">
              <a:extLst>
                <a:ext uri="{FF2B5EF4-FFF2-40B4-BE49-F238E27FC236}">
                  <a16:creationId xmlns:a16="http://schemas.microsoft.com/office/drawing/2014/main" id="{03BD6F04-4441-4F1A-967C-1183A3F08AAB}"/>
                </a:ext>
              </a:extLst>
            </p:cNvPr>
            <p:cNvCxnSpPr>
              <a:cxnSpLocks/>
              <a:endCxn id="30" idx="1"/>
            </p:cNvCxnSpPr>
            <p:nvPr/>
          </p:nvCxnSpPr>
          <p:spPr>
            <a:xfrm>
              <a:off x="5560035" y="2922906"/>
              <a:ext cx="1419823" cy="1439447"/>
            </a:xfrm>
            <a:prstGeom prst="line">
              <a:avLst/>
            </a:prstGeom>
            <a:ln>
              <a:solidFill>
                <a:srgbClr val="FF0000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>
              <a:extLst>
                <a:ext uri="{FF2B5EF4-FFF2-40B4-BE49-F238E27FC236}">
                  <a16:creationId xmlns:a16="http://schemas.microsoft.com/office/drawing/2014/main" id="{57836161-8186-4EA0-AB9D-686F5167B626}"/>
                </a:ext>
              </a:extLst>
            </p:cNvPr>
            <p:cNvCxnSpPr>
              <a:cxnSpLocks/>
              <a:endCxn id="30" idx="3"/>
            </p:cNvCxnSpPr>
            <p:nvPr/>
          </p:nvCxnSpPr>
          <p:spPr>
            <a:xfrm>
              <a:off x="5560035" y="2922906"/>
              <a:ext cx="5966598" cy="1439447"/>
            </a:xfrm>
            <a:prstGeom prst="line">
              <a:avLst/>
            </a:prstGeom>
            <a:ln>
              <a:solidFill>
                <a:srgbClr val="FF0000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文本框 45">
              <a:extLst>
                <a:ext uri="{FF2B5EF4-FFF2-40B4-BE49-F238E27FC236}">
                  <a16:creationId xmlns:a16="http://schemas.microsoft.com/office/drawing/2014/main" id="{B2A4DB7F-75F5-4FE6-8A98-4A5A057D5082}"/>
                </a:ext>
              </a:extLst>
            </p:cNvPr>
            <p:cNvSpPr txBox="1"/>
            <p:nvPr/>
          </p:nvSpPr>
          <p:spPr>
            <a:xfrm>
              <a:off x="5186722" y="2564976"/>
              <a:ext cx="5261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rPr>
                <a:t>Exit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cxnSp>
          <p:nvCxnSpPr>
            <p:cNvPr id="47" name="直接连接符 46">
              <a:extLst>
                <a:ext uri="{FF2B5EF4-FFF2-40B4-BE49-F238E27FC236}">
                  <a16:creationId xmlns:a16="http://schemas.microsoft.com/office/drawing/2014/main" id="{CAF90BA8-4276-444C-8EF1-778B88E27447}"/>
                </a:ext>
              </a:extLst>
            </p:cNvPr>
            <p:cNvCxnSpPr>
              <a:cxnSpLocks/>
              <a:endCxn id="31" idx="0"/>
            </p:cNvCxnSpPr>
            <p:nvPr/>
          </p:nvCxnSpPr>
          <p:spPr>
            <a:xfrm>
              <a:off x="8202882" y="2564976"/>
              <a:ext cx="1050363" cy="575082"/>
            </a:xfrm>
            <a:prstGeom prst="line">
              <a:avLst/>
            </a:prstGeom>
            <a:ln>
              <a:solidFill>
                <a:srgbClr val="FF0000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EFC64F60-0FB5-4EC8-A12F-DCCC2246755C}"/>
                </a:ext>
              </a:extLst>
            </p:cNvPr>
            <p:cNvSpPr txBox="1"/>
            <p:nvPr/>
          </p:nvSpPr>
          <p:spPr>
            <a:xfrm>
              <a:off x="7592658" y="2200368"/>
              <a:ext cx="10438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rPr>
                <a:t>Entrance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9" name="箭头: 下 48">
              <a:extLst>
                <a:ext uri="{FF2B5EF4-FFF2-40B4-BE49-F238E27FC236}">
                  <a16:creationId xmlns:a16="http://schemas.microsoft.com/office/drawing/2014/main" id="{14900D60-F511-44DA-9A8A-CDB32826C698}"/>
                </a:ext>
              </a:extLst>
            </p:cNvPr>
            <p:cNvSpPr/>
            <p:nvPr/>
          </p:nvSpPr>
          <p:spPr>
            <a:xfrm>
              <a:off x="9172464" y="3818355"/>
              <a:ext cx="176574" cy="544233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0" name="箭头: 下 49">
              <a:extLst>
                <a:ext uri="{FF2B5EF4-FFF2-40B4-BE49-F238E27FC236}">
                  <a16:creationId xmlns:a16="http://schemas.microsoft.com/office/drawing/2014/main" id="{4A804172-6633-4BFD-9332-BE11845ED24A}"/>
                </a:ext>
              </a:extLst>
            </p:cNvPr>
            <p:cNvSpPr/>
            <p:nvPr/>
          </p:nvSpPr>
          <p:spPr>
            <a:xfrm rot="5181695">
              <a:off x="8593229" y="4421628"/>
              <a:ext cx="176574" cy="544233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1" name="箭头: 下 50">
              <a:extLst>
                <a:ext uri="{FF2B5EF4-FFF2-40B4-BE49-F238E27FC236}">
                  <a16:creationId xmlns:a16="http://schemas.microsoft.com/office/drawing/2014/main" id="{F2F8AE13-FFB5-4CB5-B297-2FE37B4410B2}"/>
                </a:ext>
              </a:extLst>
            </p:cNvPr>
            <p:cNvSpPr/>
            <p:nvPr/>
          </p:nvSpPr>
          <p:spPr>
            <a:xfrm rot="16501702">
              <a:off x="9762355" y="4409377"/>
              <a:ext cx="176574" cy="544233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cxnSp>
          <p:nvCxnSpPr>
            <p:cNvPr id="52" name="直接箭头连接符 51">
              <a:extLst>
                <a:ext uri="{FF2B5EF4-FFF2-40B4-BE49-F238E27FC236}">
                  <a16:creationId xmlns:a16="http://schemas.microsoft.com/office/drawing/2014/main" id="{484171D8-2B26-45EF-81EA-438AC451D6A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69946" y="4546784"/>
              <a:ext cx="1543006" cy="899118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箭头连接符 52">
              <a:extLst>
                <a:ext uri="{FF2B5EF4-FFF2-40B4-BE49-F238E27FC236}">
                  <a16:creationId xmlns:a16="http://schemas.microsoft.com/office/drawing/2014/main" id="{C303F74E-2230-4A54-9F40-E5325D17E9F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22686" y="3546038"/>
              <a:ext cx="322211" cy="193181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文本框 53">
                  <a:extLst>
                    <a:ext uri="{FF2B5EF4-FFF2-40B4-BE49-F238E27FC236}">
                      <a16:creationId xmlns:a16="http://schemas.microsoft.com/office/drawing/2014/main" id="{CB3BAB3E-23D1-40B5-B0BB-09E63E6F3AD3}"/>
                    </a:ext>
                  </a:extLst>
                </p:cNvPr>
                <p:cNvSpPr txBox="1"/>
                <p:nvPr/>
              </p:nvSpPr>
              <p:spPr>
                <a:xfrm>
                  <a:off x="8719554" y="3287715"/>
                  <a:ext cx="47884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𝐶</m:t>
                            </m:r>
                          </m:e>
                          <m:sub>
                            <m:r>
                              <a:rPr kumimoji="0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54" name="文本框 53">
                  <a:extLst>
                    <a:ext uri="{FF2B5EF4-FFF2-40B4-BE49-F238E27FC236}">
                      <a16:creationId xmlns:a16="http://schemas.microsoft.com/office/drawing/2014/main" id="{CB3BAB3E-23D1-40B5-B0BB-09E63E6F3AD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19554" y="3287715"/>
                  <a:ext cx="478849" cy="369332"/>
                </a:xfrm>
                <a:prstGeom prst="rect">
                  <a:avLst/>
                </a:prstGeom>
                <a:blipFill>
                  <a:blip r:embed="rId14"/>
                  <a:stretch>
                    <a:fillRect b="-20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文本框 54">
                  <a:extLst>
                    <a:ext uri="{FF2B5EF4-FFF2-40B4-BE49-F238E27FC236}">
                      <a16:creationId xmlns:a16="http://schemas.microsoft.com/office/drawing/2014/main" id="{5A73BD1D-C0DB-4847-91BA-B935BE113DFB}"/>
                    </a:ext>
                  </a:extLst>
                </p:cNvPr>
                <p:cNvSpPr txBox="1"/>
                <p:nvPr/>
              </p:nvSpPr>
              <p:spPr>
                <a:xfrm>
                  <a:off x="7039889" y="4504309"/>
                  <a:ext cx="47352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𝐶</m:t>
                            </m:r>
                          </m:e>
                          <m:sub>
                            <m:r>
                              <a:rPr kumimoji="0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55" name="文本框 54">
                  <a:extLst>
                    <a:ext uri="{FF2B5EF4-FFF2-40B4-BE49-F238E27FC236}">
                      <a16:creationId xmlns:a16="http://schemas.microsoft.com/office/drawing/2014/main" id="{5A73BD1D-C0DB-4847-91BA-B935BE113D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39889" y="4504309"/>
                  <a:ext cx="473528" cy="369332"/>
                </a:xfrm>
                <a:prstGeom prst="rect">
                  <a:avLst/>
                </a:prstGeom>
                <a:blipFill>
                  <a:blip r:embed="rId15"/>
                  <a:stretch>
                    <a:fillRect b="-1764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2" name="标题 1">
            <a:extLst>
              <a:ext uri="{FF2B5EF4-FFF2-40B4-BE49-F238E27FC236}">
                <a16:creationId xmlns:a16="http://schemas.microsoft.com/office/drawing/2014/main" id="{44DC5925-7FC3-4BA6-9019-FB3BD8119216}"/>
              </a:ext>
            </a:extLst>
          </p:cNvPr>
          <p:cNvSpPr txBox="1">
            <a:spLocks/>
          </p:cNvSpPr>
          <p:nvPr/>
        </p:nvSpPr>
        <p:spPr>
          <a:xfrm>
            <a:off x="541808" y="1918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dirty="0"/>
              <a:t>Use which model to simulate? – Re-number</a:t>
            </a:r>
            <a:endParaRPr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5623084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>
            <a:extLst>
              <a:ext uri="{FF2B5EF4-FFF2-40B4-BE49-F238E27FC236}">
                <a16:creationId xmlns:a16="http://schemas.microsoft.com/office/drawing/2014/main" id="{2160D3EC-10D9-4FE9-A5A0-AD8734375089}"/>
              </a:ext>
            </a:extLst>
          </p:cNvPr>
          <p:cNvSpPr txBox="1"/>
          <p:nvPr/>
        </p:nvSpPr>
        <p:spPr>
          <a:xfrm>
            <a:off x="760695" y="1215259"/>
            <a:ext cx="2162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Case 1: laminar flow</a:t>
            </a:r>
          </a:p>
        </p:txBody>
      </p:sp>
      <p:sp>
        <p:nvSpPr>
          <p:cNvPr id="32" name="标题 1">
            <a:extLst>
              <a:ext uri="{FF2B5EF4-FFF2-40B4-BE49-F238E27FC236}">
                <a16:creationId xmlns:a16="http://schemas.microsoft.com/office/drawing/2014/main" id="{44DC5925-7FC3-4BA6-9019-FB3BD8119216}"/>
              </a:ext>
            </a:extLst>
          </p:cNvPr>
          <p:cNvSpPr txBox="1">
            <a:spLocks/>
          </p:cNvSpPr>
          <p:nvPr/>
        </p:nvSpPr>
        <p:spPr>
          <a:xfrm>
            <a:off x="541808" y="1918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dirty="0"/>
              <a:t>Use which model to simulate? – Re-number</a:t>
            </a:r>
            <a:endParaRPr lang="zh-CN" altLang="en-US" sz="3600" dirty="0"/>
          </a:p>
        </p:txBody>
      </p:sp>
      <p:pic>
        <p:nvPicPr>
          <p:cNvPr id="2" name="laminar_2dsection_spf">
            <a:hlinkClick r:id="" action="ppaction://media"/>
            <a:extLst>
              <a:ext uri="{FF2B5EF4-FFF2-40B4-BE49-F238E27FC236}">
                <a16:creationId xmlns:a16="http://schemas.microsoft.com/office/drawing/2014/main" id="{73D5E3B0-FFC0-4C60-81A5-D9539543C22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03041" y="1838853"/>
            <a:ext cx="7745166" cy="4234024"/>
          </a:xfrm>
          <a:prstGeom prst="rect">
            <a:avLst/>
          </a:prstGeom>
        </p:spPr>
      </p:pic>
      <p:pic>
        <p:nvPicPr>
          <p:cNvPr id="3" name="laminar_3d_spf">
            <a:hlinkClick r:id="" action="ppaction://media"/>
            <a:extLst>
              <a:ext uri="{FF2B5EF4-FFF2-40B4-BE49-F238E27FC236}">
                <a16:creationId xmlns:a16="http://schemas.microsoft.com/office/drawing/2014/main" id="{95B7BBE2-3CE8-4C2F-A0B1-C1CFBDAE803F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182100" y="1155768"/>
            <a:ext cx="6249205" cy="3416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714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25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241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>
            <a:extLst>
              <a:ext uri="{FF2B5EF4-FFF2-40B4-BE49-F238E27FC236}">
                <a16:creationId xmlns:a16="http://schemas.microsoft.com/office/drawing/2014/main" id="{2160D3EC-10D9-4FE9-A5A0-AD8734375089}"/>
              </a:ext>
            </a:extLst>
          </p:cNvPr>
          <p:cNvSpPr txBox="1"/>
          <p:nvPr/>
        </p:nvSpPr>
        <p:spPr>
          <a:xfrm>
            <a:off x="760695" y="1215259"/>
            <a:ext cx="2162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Case 1: laminar flow</a:t>
            </a:r>
          </a:p>
        </p:txBody>
      </p:sp>
      <p:sp>
        <p:nvSpPr>
          <p:cNvPr id="32" name="标题 1">
            <a:extLst>
              <a:ext uri="{FF2B5EF4-FFF2-40B4-BE49-F238E27FC236}">
                <a16:creationId xmlns:a16="http://schemas.microsoft.com/office/drawing/2014/main" id="{44DC5925-7FC3-4BA6-9019-FB3BD8119216}"/>
              </a:ext>
            </a:extLst>
          </p:cNvPr>
          <p:cNvSpPr txBox="1">
            <a:spLocks/>
          </p:cNvSpPr>
          <p:nvPr/>
        </p:nvSpPr>
        <p:spPr>
          <a:xfrm>
            <a:off x="541808" y="1918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dirty="0"/>
              <a:t>Use which model to simulate? – Re-number</a:t>
            </a:r>
            <a:endParaRPr lang="zh-CN" altLang="en-US" sz="3600" dirty="0"/>
          </a:p>
        </p:txBody>
      </p:sp>
      <p:pic>
        <p:nvPicPr>
          <p:cNvPr id="3" name="laminar_3d_spf">
            <a:hlinkClick r:id="" action="ppaction://media"/>
            <a:extLst>
              <a:ext uri="{FF2B5EF4-FFF2-40B4-BE49-F238E27FC236}">
                <a16:creationId xmlns:a16="http://schemas.microsoft.com/office/drawing/2014/main" id="{95B7BBE2-3CE8-4C2F-A0B1-C1CFBDAE803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76759" y="1672876"/>
            <a:ext cx="8622187" cy="4713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726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41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标题 1">
            <a:extLst>
              <a:ext uri="{FF2B5EF4-FFF2-40B4-BE49-F238E27FC236}">
                <a16:creationId xmlns:a16="http://schemas.microsoft.com/office/drawing/2014/main" id="{44DC5925-7FC3-4BA6-9019-FB3BD8119216}"/>
              </a:ext>
            </a:extLst>
          </p:cNvPr>
          <p:cNvSpPr txBox="1">
            <a:spLocks/>
          </p:cNvSpPr>
          <p:nvPr/>
        </p:nvSpPr>
        <p:spPr>
          <a:xfrm>
            <a:off x="541808" y="1918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dirty="0"/>
              <a:t>Use which model to simulate? – Re-number</a:t>
            </a:r>
            <a:endParaRPr lang="zh-CN" alt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F36B11CB-E257-44AF-84CD-6E5F1CA18880}"/>
                  </a:ext>
                </a:extLst>
              </p:cNvPr>
              <p:cNvSpPr txBox="1"/>
              <p:nvPr/>
            </p:nvSpPr>
            <p:spPr>
              <a:xfrm>
                <a:off x="541808" y="1281870"/>
                <a:ext cx="31454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rPr>
                  <a:t>Case 2: turbulence flow (k-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0" lang="en-US" altLang="zh-CN" sz="1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ω</m:t>
                    </m:r>
                  </m:oMath>
                </a14:m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rPr>
                  <a:t>) </a:t>
                </a: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F36B11CB-E257-44AF-84CD-6E5F1CA188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808" y="1281870"/>
                <a:ext cx="3145413" cy="369332"/>
              </a:xfrm>
              <a:prstGeom prst="rect">
                <a:avLst/>
              </a:prstGeom>
              <a:blipFill>
                <a:blip r:embed="rId4"/>
                <a:stretch>
                  <a:fillRect l="-1744" t="-8197" r="-581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turbulence_2dsection_spf">
            <a:hlinkClick r:id="" action="ppaction://media"/>
            <a:extLst>
              <a:ext uri="{FF2B5EF4-FFF2-40B4-BE49-F238E27FC236}">
                <a16:creationId xmlns:a16="http://schemas.microsoft.com/office/drawing/2014/main" id="{4FDD0C91-0642-44F0-ADDC-75EDE94BD4B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50465" y="1894963"/>
            <a:ext cx="7702539" cy="424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031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02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153A2CC-C780-42FB-AFA7-1474448E53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3928" y="1167751"/>
            <a:ext cx="7079909" cy="5415303"/>
          </a:xfrm>
          <a:prstGeom prst="rect">
            <a:avLst/>
          </a:prstGeom>
        </p:spPr>
      </p:pic>
      <p:sp>
        <p:nvSpPr>
          <p:cNvPr id="32" name="标题 1">
            <a:extLst>
              <a:ext uri="{FF2B5EF4-FFF2-40B4-BE49-F238E27FC236}">
                <a16:creationId xmlns:a16="http://schemas.microsoft.com/office/drawing/2014/main" id="{44DC5925-7FC3-4BA6-9019-FB3BD8119216}"/>
              </a:ext>
            </a:extLst>
          </p:cNvPr>
          <p:cNvSpPr txBox="1">
            <a:spLocks/>
          </p:cNvSpPr>
          <p:nvPr/>
        </p:nvSpPr>
        <p:spPr>
          <a:xfrm>
            <a:off x="541808" y="1918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dirty="0"/>
              <a:t>Use which model to simulate? – Re-number</a:t>
            </a:r>
            <a:endParaRPr lang="zh-CN" alt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F36B11CB-E257-44AF-84CD-6E5F1CA18880}"/>
                  </a:ext>
                </a:extLst>
              </p:cNvPr>
              <p:cNvSpPr txBox="1"/>
              <p:nvPr/>
            </p:nvSpPr>
            <p:spPr>
              <a:xfrm>
                <a:off x="541808" y="1281870"/>
                <a:ext cx="31454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rPr>
                  <a:t>Case 2: turbulence flow (k-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0" lang="en-US" altLang="zh-CN" sz="1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ω</m:t>
                    </m:r>
                  </m:oMath>
                </a14:m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rPr>
                  <a:t>) </a:t>
                </a: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F36B11CB-E257-44AF-84CD-6E5F1CA188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808" y="1281870"/>
                <a:ext cx="3145413" cy="369332"/>
              </a:xfrm>
              <a:prstGeom prst="rect">
                <a:avLst/>
              </a:prstGeom>
              <a:blipFill>
                <a:blip r:embed="rId3"/>
                <a:stretch>
                  <a:fillRect l="-1744" t="-8197" r="-581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本框 7">
            <a:extLst>
              <a:ext uri="{FF2B5EF4-FFF2-40B4-BE49-F238E27FC236}">
                <a16:creationId xmlns:a16="http://schemas.microsoft.com/office/drawing/2014/main" id="{0929CCF4-964B-4E01-80B6-A8BE281BE331}"/>
              </a:ext>
            </a:extLst>
          </p:cNvPr>
          <p:cNvSpPr txBox="1"/>
          <p:nvPr/>
        </p:nvSpPr>
        <p:spPr>
          <a:xfrm>
            <a:off x="541808" y="943976"/>
            <a:ext cx="2162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Case 1: laminar flow</a:t>
            </a:r>
          </a:p>
        </p:txBody>
      </p:sp>
    </p:spTree>
    <p:extLst>
      <p:ext uri="{BB962C8B-B14F-4D97-AF65-F5344CB8AC3E}">
        <p14:creationId xmlns:p14="http://schemas.microsoft.com/office/powerpoint/2010/main" val="14162940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138EBB-6F2E-4FFE-87A8-B913D3B8A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Results – Different slopes - Model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5D785AD-382A-420B-8F39-492F2AAA21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023" y="1619129"/>
            <a:ext cx="7252712" cy="487374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1E079312-BB93-4912-8D2D-D97A0E54869B}"/>
                  </a:ext>
                </a:extLst>
              </p:cNvPr>
              <p:cNvSpPr txBox="1"/>
              <p:nvPr/>
            </p:nvSpPr>
            <p:spPr>
              <a:xfrm>
                <a:off x="2810078" y="3537783"/>
                <a:ext cx="198836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=135°</m:t>
                    </m:r>
                  </m:oMath>
                </a14:m>
                <a:r>
                  <a:rPr lang="en-US" altLang="zh-CN" dirty="0"/>
                  <a:t> example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1E079312-BB93-4912-8D2D-D97A0E5486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0078" y="3537783"/>
                <a:ext cx="1988365" cy="369332"/>
              </a:xfrm>
              <a:prstGeom prst="rect">
                <a:avLst/>
              </a:prstGeom>
              <a:blipFill>
                <a:blip r:embed="rId3"/>
                <a:stretch>
                  <a:fillRect t="-8197" r="-2454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弧形 5">
            <a:extLst>
              <a:ext uri="{FF2B5EF4-FFF2-40B4-BE49-F238E27FC236}">
                <a16:creationId xmlns:a16="http://schemas.microsoft.com/office/drawing/2014/main" id="{65000C63-7674-44B5-B746-C0A2B16E0123}"/>
              </a:ext>
            </a:extLst>
          </p:cNvPr>
          <p:cNvSpPr/>
          <p:nvPr/>
        </p:nvSpPr>
        <p:spPr>
          <a:xfrm>
            <a:off x="1885555" y="3615662"/>
            <a:ext cx="983768" cy="952238"/>
          </a:xfrm>
          <a:prstGeom prst="arc">
            <a:avLst>
              <a:gd name="adj1" fmla="val 16200000"/>
              <a:gd name="adj2" fmla="val 2091276"/>
            </a:avLst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箭头: 下 6">
            <a:extLst>
              <a:ext uri="{FF2B5EF4-FFF2-40B4-BE49-F238E27FC236}">
                <a16:creationId xmlns:a16="http://schemas.microsoft.com/office/drawing/2014/main" id="{61E2E6DE-CCD2-48EC-BB9F-0FB61C22B25D}"/>
              </a:ext>
            </a:extLst>
          </p:cNvPr>
          <p:cNvSpPr/>
          <p:nvPr/>
        </p:nvSpPr>
        <p:spPr>
          <a:xfrm>
            <a:off x="2067005" y="2198672"/>
            <a:ext cx="230521" cy="36883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箭头: 下 7">
            <a:extLst>
              <a:ext uri="{FF2B5EF4-FFF2-40B4-BE49-F238E27FC236}">
                <a16:creationId xmlns:a16="http://schemas.microsoft.com/office/drawing/2014/main" id="{2FA6157C-79CE-4480-A756-4CCED9E456DD}"/>
              </a:ext>
            </a:extLst>
          </p:cNvPr>
          <p:cNvSpPr/>
          <p:nvPr/>
        </p:nvSpPr>
        <p:spPr>
          <a:xfrm rot="16200000">
            <a:off x="5888533" y="5747415"/>
            <a:ext cx="230521" cy="36883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12327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A1FE75-19A7-4A36-9F23-2C93DACFEF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Results – different slopes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22596FC-5A74-4274-95D9-E1AEFD5C70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2419830" cy="610214"/>
          </a:xfrm>
        </p:spPr>
        <p:txBody>
          <a:bodyPr/>
          <a:lstStyle/>
          <a:p>
            <a:r>
              <a:rPr lang="en-US" altLang="zh-CN" dirty="0"/>
              <a:t>135 sample</a:t>
            </a:r>
            <a:endParaRPr lang="zh-CN" altLang="en-US" dirty="0"/>
          </a:p>
        </p:txBody>
      </p:sp>
      <p:pic>
        <p:nvPicPr>
          <p:cNvPr id="4" name="135">
            <a:hlinkClick r:id="" action="ppaction://media"/>
            <a:extLst>
              <a:ext uri="{FF2B5EF4-FFF2-40B4-BE49-F238E27FC236}">
                <a16:creationId xmlns:a16="http://schemas.microsoft.com/office/drawing/2014/main" id="{9009EDEF-0544-4C10-B509-B86758482CA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561869" y="1812178"/>
            <a:ext cx="7065149" cy="4307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708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2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A1FE75-19A7-4A36-9F23-2C93DACFEF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Results – different slopes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22596FC-5A74-4274-95D9-E1AEFD5C70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2419830" cy="610214"/>
          </a:xfrm>
        </p:spPr>
        <p:txBody>
          <a:bodyPr/>
          <a:lstStyle/>
          <a:p>
            <a:r>
              <a:rPr lang="en-US" altLang="zh-CN" dirty="0"/>
              <a:t>135 sample</a:t>
            </a:r>
            <a:endParaRPr lang="zh-CN" altLang="en-US" dirty="0"/>
          </a:p>
        </p:txBody>
      </p:sp>
      <p:pic>
        <p:nvPicPr>
          <p:cNvPr id="5" name="135_3d">
            <a:hlinkClick r:id="" action="ppaction://media"/>
            <a:extLst>
              <a:ext uri="{FF2B5EF4-FFF2-40B4-BE49-F238E27FC236}">
                <a16:creationId xmlns:a16="http://schemas.microsoft.com/office/drawing/2014/main" id="{D989C3F9-03F9-4744-85A8-6D03547BBAE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396075" y="1708855"/>
            <a:ext cx="7776509" cy="4740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792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70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05262F3-5DFA-49F5-B998-DEE1EBBC14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Results - Comparison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631B57B-ED3B-4D4A-BE0E-1EEA383A30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322" y="1311770"/>
            <a:ext cx="6881498" cy="5484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0733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206DCFE-E780-474F-A87A-24EF078EA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Outline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B504827-7120-4352-AAE7-7D20DBFB75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Problem description</a:t>
            </a:r>
          </a:p>
          <a:p>
            <a:r>
              <a:rPr lang="en-US" altLang="zh-CN" dirty="0"/>
              <a:t>Simulation settings</a:t>
            </a:r>
          </a:p>
          <a:p>
            <a:pPr lvl="1"/>
            <a:r>
              <a:rPr lang="en-US" altLang="zh-CN" dirty="0"/>
              <a:t>How to distinguish the proper model</a:t>
            </a:r>
          </a:p>
          <a:p>
            <a:pPr lvl="1"/>
            <a:r>
              <a:rPr lang="en-US" altLang="zh-CN" dirty="0"/>
              <a:t>Initial and boundary conditions</a:t>
            </a:r>
          </a:p>
          <a:p>
            <a:pPr lvl="1"/>
            <a:r>
              <a:rPr lang="en-US" altLang="zh-CN" dirty="0"/>
              <a:t>Criterions of choosing contours</a:t>
            </a:r>
          </a:p>
          <a:p>
            <a:r>
              <a:rPr lang="en-US" altLang="zh-CN" dirty="0"/>
              <a:t>Results</a:t>
            </a:r>
          </a:p>
          <a:p>
            <a:pPr lvl="1"/>
            <a:r>
              <a:rPr lang="en-US" altLang="zh-CN" dirty="0"/>
              <a:t>Evolution cases – 3d and 2d_section </a:t>
            </a:r>
            <a:r>
              <a:rPr lang="en-US" altLang="zh-CN" dirty="0" err="1"/>
              <a:t>spf</a:t>
            </a:r>
            <a:r>
              <a:rPr lang="en-US" altLang="zh-CN" dirty="0"/>
              <a:t> and density diagrams</a:t>
            </a:r>
          </a:p>
          <a:p>
            <a:pPr lvl="1"/>
            <a:r>
              <a:rPr lang="en-US" altLang="zh-CN" dirty="0"/>
              <a:t>Different initial velocity</a:t>
            </a:r>
          </a:p>
          <a:p>
            <a:pPr lvl="1"/>
            <a:r>
              <a:rPr lang="en-US" altLang="zh-CN" dirty="0"/>
              <a:t>Different slopes of the plane</a:t>
            </a:r>
          </a:p>
        </p:txBody>
      </p:sp>
    </p:spTree>
    <p:extLst>
      <p:ext uri="{BB962C8B-B14F-4D97-AF65-F5344CB8AC3E}">
        <p14:creationId xmlns:p14="http://schemas.microsoft.com/office/powerpoint/2010/main" val="32163620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F56182-61B7-424E-8AFE-FF781F38E6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Problem description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61B1729-2899-40AB-ABC6-1F51669F2C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017034" cy="4351338"/>
          </a:xfrm>
        </p:spPr>
        <p:txBody>
          <a:bodyPr/>
          <a:lstStyle/>
          <a:p>
            <a:r>
              <a:rPr lang="en-US" altLang="zh-CN" dirty="0"/>
              <a:t>The water flow is running down and when hitting the plane. </a:t>
            </a:r>
          </a:p>
          <a:p>
            <a:pPr marL="0" indent="0">
              <a:buNone/>
            </a:pPr>
            <a:r>
              <a:rPr lang="en-US" altLang="zh-CN" dirty="0"/>
              <a:t>	It ‘jumps’ to a height. </a:t>
            </a:r>
          </a:p>
          <a:p>
            <a:pPr marL="0" indent="0">
              <a:buNone/>
            </a:pPr>
            <a:r>
              <a:rPr lang="en-US" altLang="zh-CN" dirty="0"/>
              <a:t>	Try to discover inner reasons that occur this phenomenon</a:t>
            </a:r>
            <a:endParaRPr lang="zh-CN" altLang="en-US" dirty="0"/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D36F54A4-D233-4692-82FF-66495CAB0EB2}"/>
              </a:ext>
            </a:extLst>
          </p:cNvPr>
          <p:cNvCxnSpPr/>
          <p:nvPr/>
        </p:nvCxnSpPr>
        <p:spPr>
          <a:xfrm>
            <a:off x="4702629" y="4206240"/>
            <a:ext cx="0" cy="1332411"/>
          </a:xfrm>
          <a:prstGeom prst="line">
            <a:avLst/>
          </a:prstGeom>
          <a:ln w="25400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85E1B674-6EA3-4BFB-88DA-B59BB0F7B67D}"/>
              </a:ext>
            </a:extLst>
          </p:cNvPr>
          <p:cNvCxnSpPr>
            <a:cxnSpLocks/>
          </p:cNvCxnSpPr>
          <p:nvPr/>
        </p:nvCxnSpPr>
        <p:spPr>
          <a:xfrm>
            <a:off x="4702629" y="5538651"/>
            <a:ext cx="4188823" cy="0"/>
          </a:xfrm>
          <a:prstGeom prst="line">
            <a:avLst/>
          </a:prstGeom>
          <a:ln w="254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35DBBA11-2D4A-4655-9B45-00EB1B94E1C7}"/>
              </a:ext>
            </a:extLst>
          </p:cNvPr>
          <p:cNvCxnSpPr>
            <a:cxnSpLocks/>
          </p:cNvCxnSpPr>
          <p:nvPr/>
        </p:nvCxnSpPr>
        <p:spPr>
          <a:xfrm>
            <a:off x="5009990" y="4201885"/>
            <a:ext cx="3877106" cy="0"/>
          </a:xfrm>
          <a:prstGeom prst="line">
            <a:avLst/>
          </a:prstGeom>
          <a:ln w="254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3E063AC2-7F49-4FC9-B729-0EF298630D14}"/>
              </a:ext>
            </a:extLst>
          </p:cNvPr>
          <p:cNvCxnSpPr/>
          <p:nvPr/>
        </p:nvCxnSpPr>
        <p:spPr>
          <a:xfrm>
            <a:off x="8891460" y="4201884"/>
            <a:ext cx="0" cy="1332411"/>
          </a:xfrm>
          <a:prstGeom prst="line">
            <a:avLst/>
          </a:prstGeom>
          <a:ln w="254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箭头: 下 10">
            <a:extLst>
              <a:ext uri="{FF2B5EF4-FFF2-40B4-BE49-F238E27FC236}">
                <a16:creationId xmlns:a16="http://schemas.microsoft.com/office/drawing/2014/main" id="{D70A7667-059E-44E2-AB64-9CD20FACE830}"/>
              </a:ext>
            </a:extLst>
          </p:cNvPr>
          <p:cNvSpPr/>
          <p:nvPr/>
        </p:nvSpPr>
        <p:spPr>
          <a:xfrm>
            <a:off x="4745728" y="3808746"/>
            <a:ext cx="238205" cy="41701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任意多边形: 形状 11">
            <a:extLst>
              <a:ext uri="{FF2B5EF4-FFF2-40B4-BE49-F238E27FC236}">
                <a16:creationId xmlns:a16="http://schemas.microsoft.com/office/drawing/2014/main" id="{2622C1DA-F76F-4BFF-B4D5-AE2FFCF403A6}"/>
              </a:ext>
            </a:extLst>
          </p:cNvPr>
          <p:cNvSpPr/>
          <p:nvPr/>
        </p:nvSpPr>
        <p:spPr>
          <a:xfrm>
            <a:off x="4825097" y="4372215"/>
            <a:ext cx="127378" cy="914451"/>
          </a:xfrm>
          <a:custGeom>
            <a:avLst/>
            <a:gdLst>
              <a:gd name="connsiteX0" fmla="*/ 46580 w 127378"/>
              <a:gd name="connsiteY0" fmla="*/ 0 h 914451"/>
              <a:gd name="connsiteX1" fmla="*/ 8160 w 127378"/>
              <a:gd name="connsiteY1" fmla="*/ 15368 h 914451"/>
              <a:gd name="connsiteX2" fmla="*/ 54264 w 127378"/>
              <a:gd name="connsiteY2" fmla="*/ 138313 h 914451"/>
              <a:gd name="connsiteX3" fmla="*/ 92685 w 127378"/>
              <a:gd name="connsiteY3" fmla="*/ 169049 h 914451"/>
              <a:gd name="connsiteX4" fmla="*/ 100369 w 127378"/>
              <a:gd name="connsiteY4" fmla="*/ 199785 h 914451"/>
              <a:gd name="connsiteX5" fmla="*/ 108053 w 127378"/>
              <a:gd name="connsiteY5" fmla="*/ 222837 h 914451"/>
              <a:gd name="connsiteX6" fmla="*/ 61948 w 127378"/>
              <a:gd name="connsiteY6" fmla="*/ 253573 h 914451"/>
              <a:gd name="connsiteX7" fmla="*/ 15844 w 127378"/>
              <a:gd name="connsiteY7" fmla="*/ 291993 h 914451"/>
              <a:gd name="connsiteX8" fmla="*/ 31212 w 127378"/>
              <a:gd name="connsiteY8" fmla="*/ 315046 h 914451"/>
              <a:gd name="connsiteX9" fmla="*/ 54264 w 127378"/>
              <a:gd name="connsiteY9" fmla="*/ 368834 h 914451"/>
              <a:gd name="connsiteX10" fmla="*/ 77316 w 127378"/>
              <a:gd name="connsiteY10" fmla="*/ 384202 h 914451"/>
              <a:gd name="connsiteX11" fmla="*/ 85000 w 127378"/>
              <a:gd name="connsiteY11" fmla="*/ 407254 h 914451"/>
              <a:gd name="connsiteX12" fmla="*/ 115737 w 127378"/>
              <a:gd name="connsiteY12" fmla="*/ 453358 h 914451"/>
              <a:gd name="connsiteX13" fmla="*/ 46580 w 127378"/>
              <a:gd name="connsiteY13" fmla="*/ 507146 h 914451"/>
              <a:gd name="connsiteX14" fmla="*/ 38896 w 127378"/>
              <a:gd name="connsiteY14" fmla="*/ 530198 h 914451"/>
              <a:gd name="connsiteX15" fmla="*/ 69632 w 127378"/>
              <a:gd name="connsiteY15" fmla="*/ 568619 h 914451"/>
              <a:gd name="connsiteX16" fmla="*/ 100369 w 127378"/>
              <a:gd name="connsiteY16" fmla="*/ 591671 h 914451"/>
              <a:gd name="connsiteX17" fmla="*/ 92685 w 127378"/>
              <a:gd name="connsiteY17" fmla="*/ 699247 h 914451"/>
              <a:gd name="connsiteX18" fmla="*/ 69632 w 127378"/>
              <a:gd name="connsiteY18" fmla="*/ 706931 h 914451"/>
              <a:gd name="connsiteX19" fmla="*/ 38896 w 127378"/>
              <a:gd name="connsiteY19" fmla="*/ 776088 h 914451"/>
              <a:gd name="connsiteX20" fmla="*/ 46580 w 127378"/>
              <a:gd name="connsiteY20" fmla="*/ 799140 h 914451"/>
              <a:gd name="connsiteX21" fmla="*/ 77316 w 127378"/>
              <a:gd name="connsiteY21" fmla="*/ 806824 h 914451"/>
              <a:gd name="connsiteX22" fmla="*/ 100369 w 127378"/>
              <a:gd name="connsiteY22" fmla="*/ 814508 h 914451"/>
              <a:gd name="connsiteX23" fmla="*/ 123421 w 127378"/>
              <a:gd name="connsiteY23" fmla="*/ 829876 h 914451"/>
              <a:gd name="connsiteX24" fmla="*/ 92685 w 127378"/>
              <a:gd name="connsiteY24" fmla="*/ 914400 h 914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27378" h="914451">
                <a:moveTo>
                  <a:pt x="46580" y="0"/>
                </a:moveTo>
                <a:cubicBezTo>
                  <a:pt x="33773" y="5123"/>
                  <a:pt x="10865" y="1843"/>
                  <a:pt x="8160" y="15368"/>
                </a:cubicBezTo>
                <a:cubicBezTo>
                  <a:pt x="-14035" y="126346"/>
                  <a:pt x="11596" y="95645"/>
                  <a:pt x="54264" y="138313"/>
                </a:cubicBezTo>
                <a:cubicBezTo>
                  <a:pt x="89021" y="173070"/>
                  <a:pt x="47806" y="154090"/>
                  <a:pt x="92685" y="169049"/>
                </a:cubicBezTo>
                <a:cubicBezTo>
                  <a:pt x="95246" y="179294"/>
                  <a:pt x="97468" y="189631"/>
                  <a:pt x="100369" y="199785"/>
                </a:cubicBezTo>
                <a:cubicBezTo>
                  <a:pt x="102594" y="207573"/>
                  <a:pt x="112761" y="216246"/>
                  <a:pt x="108053" y="222837"/>
                </a:cubicBezTo>
                <a:cubicBezTo>
                  <a:pt x="97317" y="237867"/>
                  <a:pt x="77316" y="243328"/>
                  <a:pt x="61948" y="253573"/>
                </a:cubicBezTo>
                <a:cubicBezTo>
                  <a:pt x="29855" y="274968"/>
                  <a:pt x="45425" y="262412"/>
                  <a:pt x="15844" y="291993"/>
                </a:cubicBezTo>
                <a:cubicBezTo>
                  <a:pt x="20967" y="299677"/>
                  <a:pt x="27082" y="306786"/>
                  <a:pt x="31212" y="315046"/>
                </a:cubicBezTo>
                <a:cubicBezTo>
                  <a:pt x="43222" y="339067"/>
                  <a:pt x="34278" y="344851"/>
                  <a:pt x="54264" y="368834"/>
                </a:cubicBezTo>
                <a:cubicBezTo>
                  <a:pt x="60176" y="375929"/>
                  <a:pt x="69632" y="379079"/>
                  <a:pt x="77316" y="384202"/>
                </a:cubicBezTo>
                <a:cubicBezTo>
                  <a:pt x="79877" y="391886"/>
                  <a:pt x="81066" y="400174"/>
                  <a:pt x="85000" y="407254"/>
                </a:cubicBezTo>
                <a:cubicBezTo>
                  <a:pt x="93970" y="423400"/>
                  <a:pt x="115737" y="453358"/>
                  <a:pt x="115737" y="453358"/>
                </a:cubicBezTo>
                <a:cubicBezTo>
                  <a:pt x="60590" y="490122"/>
                  <a:pt x="82692" y="471034"/>
                  <a:pt x="46580" y="507146"/>
                </a:cubicBezTo>
                <a:cubicBezTo>
                  <a:pt x="44019" y="514830"/>
                  <a:pt x="38896" y="522098"/>
                  <a:pt x="38896" y="530198"/>
                </a:cubicBezTo>
                <a:cubicBezTo>
                  <a:pt x="38896" y="555682"/>
                  <a:pt x="51931" y="555975"/>
                  <a:pt x="69632" y="568619"/>
                </a:cubicBezTo>
                <a:cubicBezTo>
                  <a:pt x="80053" y="576063"/>
                  <a:pt x="90123" y="583987"/>
                  <a:pt x="100369" y="591671"/>
                </a:cubicBezTo>
                <a:cubicBezTo>
                  <a:pt x="111204" y="635011"/>
                  <a:pt x="118000" y="643555"/>
                  <a:pt x="92685" y="699247"/>
                </a:cubicBezTo>
                <a:cubicBezTo>
                  <a:pt x="89333" y="706621"/>
                  <a:pt x="77316" y="704370"/>
                  <a:pt x="69632" y="706931"/>
                </a:cubicBezTo>
                <a:cubicBezTo>
                  <a:pt x="36094" y="729290"/>
                  <a:pt x="38896" y="719150"/>
                  <a:pt x="38896" y="776088"/>
                </a:cubicBezTo>
                <a:cubicBezTo>
                  <a:pt x="38896" y="784188"/>
                  <a:pt x="40255" y="794080"/>
                  <a:pt x="46580" y="799140"/>
                </a:cubicBezTo>
                <a:cubicBezTo>
                  <a:pt x="54826" y="805737"/>
                  <a:pt x="67162" y="803923"/>
                  <a:pt x="77316" y="806824"/>
                </a:cubicBezTo>
                <a:cubicBezTo>
                  <a:pt x="85104" y="809049"/>
                  <a:pt x="92685" y="811947"/>
                  <a:pt x="100369" y="814508"/>
                </a:cubicBezTo>
                <a:cubicBezTo>
                  <a:pt x="108053" y="819631"/>
                  <a:pt x="122713" y="820668"/>
                  <a:pt x="123421" y="829876"/>
                </a:cubicBezTo>
                <a:cubicBezTo>
                  <a:pt x="130311" y="919440"/>
                  <a:pt x="132544" y="914400"/>
                  <a:pt x="92685" y="914400"/>
                </a:cubicBezTo>
              </a:path>
            </a:pathLst>
          </a:cu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任意多边形: 形状 12">
            <a:extLst>
              <a:ext uri="{FF2B5EF4-FFF2-40B4-BE49-F238E27FC236}">
                <a16:creationId xmlns:a16="http://schemas.microsoft.com/office/drawing/2014/main" id="{C1C590BD-FF1A-4AC9-8AE6-EDDD398D73D3}"/>
              </a:ext>
            </a:extLst>
          </p:cNvPr>
          <p:cNvSpPr/>
          <p:nvPr/>
        </p:nvSpPr>
        <p:spPr>
          <a:xfrm>
            <a:off x="4910097" y="5163671"/>
            <a:ext cx="2097742" cy="245889"/>
          </a:xfrm>
          <a:custGeom>
            <a:avLst/>
            <a:gdLst>
              <a:gd name="connsiteX0" fmla="*/ 0 w 2097742"/>
              <a:gd name="connsiteY0" fmla="*/ 238205 h 245889"/>
              <a:gd name="connsiteX1" fmla="*/ 176733 w 2097742"/>
              <a:gd name="connsiteY1" fmla="*/ 238205 h 245889"/>
              <a:gd name="connsiteX2" fmla="*/ 284310 w 2097742"/>
              <a:gd name="connsiteY2" fmla="*/ 245889 h 245889"/>
              <a:gd name="connsiteX3" fmla="*/ 499463 w 2097742"/>
              <a:gd name="connsiteY3" fmla="*/ 238205 h 245889"/>
              <a:gd name="connsiteX4" fmla="*/ 545567 w 2097742"/>
              <a:gd name="connsiteY4" fmla="*/ 215153 h 245889"/>
              <a:gd name="connsiteX5" fmla="*/ 599355 w 2097742"/>
              <a:gd name="connsiteY5" fmla="*/ 184416 h 245889"/>
              <a:gd name="connsiteX6" fmla="*/ 653143 w 2097742"/>
              <a:gd name="connsiteY6" fmla="*/ 145996 h 245889"/>
              <a:gd name="connsiteX7" fmla="*/ 668511 w 2097742"/>
              <a:gd name="connsiteY7" fmla="*/ 122944 h 245889"/>
              <a:gd name="connsiteX8" fmla="*/ 722300 w 2097742"/>
              <a:gd name="connsiteY8" fmla="*/ 84524 h 245889"/>
              <a:gd name="connsiteX9" fmla="*/ 745352 w 2097742"/>
              <a:gd name="connsiteY9" fmla="*/ 61472 h 245889"/>
              <a:gd name="connsiteX10" fmla="*/ 822192 w 2097742"/>
              <a:gd name="connsiteY10" fmla="*/ 15368 h 245889"/>
              <a:gd name="connsiteX11" fmla="*/ 852928 w 2097742"/>
              <a:gd name="connsiteY11" fmla="*/ 7684 h 245889"/>
              <a:gd name="connsiteX12" fmla="*/ 1052713 w 2097742"/>
              <a:gd name="connsiteY12" fmla="*/ 0 h 245889"/>
              <a:gd name="connsiteX13" fmla="*/ 1529123 w 2097742"/>
              <a:gd name="connsiteY13" fmla="*/ 7684 h 245889"/>
              <a:gd name="connsiteX14" fmla="*/ 1552175 w 2097742"/>
              <a:gd name="connsiteY14" fmla="*/ 15368 h 245889"/>
              <a:gd name="connsiteX15" fmla="*/ 1613648 w 2097742"/>
              <a:gd name="connsiteY15" fmla="*/ 23052 h 245889"/>
              <a:gd name="connsiteX16" fmla="*/ 2097742 w 2097742"/>
              <a:gd name="connsiteY16" fmla="*/ 23052 h 245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097742" h="245889">
                <a:moveTo>
                  <a:pt x="0" y="238205"/>
                </a:moveTo>
                <a:cubicBezTo>
                  <a:pt x="82567" y="221692"/>
                  <a:pt x="29384" y="228996"/>
                  <a:pt x="176733" y="238205"/>
                </a:cubicBezTo>
                <a:lnTo>
                  <a:pt x="284310" y="245889"/>
                </a:lnTo>
                <a:cubicBezTo>
                  <a:pt x="356028" y="243328"/>
                  <a:pt x="427848" y="242825"/>
                  <a:pt x="499463" y="238205"/>
                </a:cubicBezTo>
                <a:cubicBezTo>
                  <a:pt x="519314" y="236924"/>
                  <a:pt x="529415" y="224383"/>
                  <a:pt x="545567" y="215153"/>
                </a:cubicBezTo>
                <a:cubicBezTo>
                  <a:pt x="569477" y="201490"/>
                  <a:pt x="578935" y="201433"/>
                  <a:pt x="599355" y="184416"/>
                </a:cubicBezTo>
                <a:cubicBezTo>
                  <a:pt x="646082" y="145476"/>
                  <a:pt x="596269" y="174433"/>
                  <a:pt x="653143" y="145996"/>
                </a:cubicBezTo>
                <a:cubicBezTo>
                  <a:pt x="658266" y="138312"/>
                  <a:pt x="661981" y="129474"/>
                  <a:pt x="668511" y="122944"/>
                </a:cubicBezTo>
                <a:cubicBezTo>
                  <a:pt x="696192" y="95264"/>
                  <a:pt x="696123" y="106338"/>
                  <a:pt x="722300" y="84524"/>
                </a:cubicBezTo>
                <a:cubicBezTo>
                  <a:pt x="730648" y="77567"/>
                  <a:pt x="736774" y="68144"/>
                  <a:pt x="745352" y="61472"/>
                </a:cubicBezTo>
                <a:cubicBezTo>
                  <a:pt x="761992" y="48530"/>
                  <a:pt x="799120" y="24020"/>
                  <a:pt x="822192" y="15368"/>
                </a:cubicBezTo>
                <a:cubicBezTo>
                  <a:pt x="832080" y="11660"/>
                  <a:pt x="842391" y="8386"/>
                  <a:pt x="852928" y="7684"/>
                </a:cubicBezTo>
                <a:cubicBezTo>
                  <a:pt x="919425" y="3251"/>
                  <a:pt x="986118" y="2561"/>
                  <a:pt x="1052713" y="0"/>
                </a:cubicBezTo>
                <a:lnTo>
                  <a:pt x="1529123" y="7684"/>
                </a:lnTo>
                <a:cubicBezTo>
                  <a:pt x="1537219" y="7933"/>
                  <a:pt x="1544206" y="13919"/>
                  <a:pt x="1552175" y="15368"/>
                </a:cubicBezTo>
                <a:cubicBezTo>
                  <a:pt x="1572492" y="19062"/>
                  <a:pt x="1593000" y="22761"/>
                  <a:pt x="1613648" y="23052"/>
                </a:cubicBezTo>
                <a:cubicBezTo>
                  <a:pt x="1774997" y="25325"/>
                  <a:pt x="1936377" y="23052"/>
                  <a:pt x="2097742" y="23052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3DE8C8E1-20B8-4C0B-A761-F35679A34236}"/>
              </a:ext>
            </a:extLst>
          </p:cNvPr>
          <p:cNvCxnSpPr>
            <a:cxnSpLocks/>
          </p:cNvCxnSpPr>
          <p:nvPr/>
        </p:nvCxnSpPr>
        <p:spPr>
          <a:xfrm flipV="1">
            <a:off x="4525896" y="5286615"/>
            <a:ext cx="829875" cy="57116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BC9DCD72-1748-4978-8927-4B74A9967218}"/>
              </a:ext>
            </a:extLst>
          </p:cNvPr>
          <p:cNvSpPr txBox="1"/>
          <p:nvPr/>
        </p:nvSpPr>
        <p:spPr>
          <a:xfrm>
            <a:off x="3450132" y="5869078"/>
            <a:ext cx="1680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prstClr val="black"/>
                </a:solidFill>
              </a:rPr>
              <a:t>Hydraulic jump</a:t>
            </a:r>
            <a:endParaRPr lang="zh-CN" altLang="en-US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48E25F45-3A87-4090-9AC7-14E951EA1312}"/>
              </a:ext>
            </a:extLst>
          </p:cNvPr>
          <p:cNvSpPr txBox="1"/>
          <p:nvPr/>
        </p:nvSpPr>
        <p:spPr>
          <a:xfrm>
            <a:off x="4952475" y="3816628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Entrance</a:t>
            </a:r>
            <a:endParaRPr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E1A37DBD-CFBE-40E6-B186-5BC6D3BC74D8}"/>
              </a:ext>
            </a:extLst>
          </p:cNvPr>
          <p:cNvSpPr txBox="1"/>
          <p:nvPr/>
        </p:nvSpPr>
        <p:spPr>
          <a:xfrm>
            <a:off x="8887096" y="4683424"/>
            <a:ext cx="526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Exit</a:t>
            </a:r>
            <a:endParaRPr lang="zh-CN" altLang="en-US" dirty="0"/>
          </a:p>
        </p:txBody>
      </p:sp>
      <p:sp>
        <p:nvSpPr>
          <p:cNvPr id="20" name="箭头: 下 19">
            <a:extLst>
              <a:ext uri="{FF2B5EF4-FFF2-40B4-BE49-F238E27FC236}">
                <a16:creationId xmlns:a16="http://schemas.microsoft.com/office/drawing/2014/main" id="{1E04D8FF-B698-4AA9-A6FC-D584D6EFA5E6}"/>
              </a:ext>
            </a:extLst>
          </p:cNvPr>
          <p:cNvSpPr/>
          <p:nvPr/>
        </p:nvSpPr>
        <p:spPr>
          <a:xfrm rot="16200000">
            <a:off x="9085590" y="4979183"/>
            <a:ext cx="238205" cy="41701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32543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F91500-7446-4F43-A38B-96177AF31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About the model : </a:t>
            </a:r>
            <a:r>
              <a:rPr lang="en-US" altLang="zh-CN" sz="3600" dirty="0"/>
              <a:t>geometry and basic settings</a:t>
            </a:r>
            <a:endParaRPr lang="zh-CN" altLang="en-US" dirty="0"/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65288C7D-91CC-4B01-85DF-9E5F6D674642}"/>
              </a:ext>
            </a:extLst>
          </p:cNvPr>
          <p:cNvCxnSpPr/>
          <p:nvPr/>
        </p:nvCxnSpPr>
        <p:spPr>
          <a:xfrm>
            <a:off x="4001588" y="2254496"/>
            <a:ext cx="0" cy="1332411"/>
          </a:xfrm>
          <a:prstGeom prst="line">
            <a:avLst/>
          </a:prstGeom>
          <a:ln w="25400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C32A5DE2-1D1F-469F-AFC7-C512F66DDA0F}"/>
              </a:ext>
            </a:extLst>
          </p:cNvPr>
          <p:cNvCxnSpPr>
            <a:cxnSpLocks/>
          </p:cNvCxnSpPr>
          <p:nvPr/>
        </p:nvCxnSpPr>
        <p:spPr>
          <a:xfrm>
            <a:off x="4001588" y="3586907"/>
            <a:ext cx="4188823" cy="0"/>
          </a:xfrm>
          <a:prstGeom prst="line">
            <a:avLst/>
          </a:prstGeom>
          <a:ln w="254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1B280744-D55F-41CF-85AE-6DD7EB49BDEB}"/>
              </a:ext>
            </a:extLst>
          </p:cNvPr>
          <p:cNvCxnSpPr>
            <a:cxnSpLocks/>
          </p:cNvCxnSpPr>
          <p:nvPr/>
        </p:nvCxnSpPr>
        <p:spPr>
          <a:xfrm>
            <a:off x="4308949" y="2250141"/>
            <a:ext cx="3877106" cy="0"/>
          </a:xfrm>
          <a:prstGeom prst="line">
            <a:avLst/>
          </a:prstGeom>
          <a:ln w="25400">
            <a:solidFill>
              <a:srgbClr val="00B05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80B16E88-C47D-469E-8DCB-70E81E9F3527}"/>
              </a:ext>
            </a:extLst>
          </p:cNvPr>
          <p:cNvCxnSpPr/>
          <p:nvPr/>
        </p:nvCxnSpPr>
        <p:spPr>
          <a:xfrm>
            <a:off x="8190419" y="2250140"/>
            <a:ext cx="0" cy="1332411"/>
          </a:xfrm>
          <a:prstGeom prst="line">
            <a:avLst/>
          </a:prstGeom>
          <a:ln w="25400">
            <a:solidFill>
              <a:srgbClr val="00B05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箭头: 下 7">
            <a:extLst>
              <a:ext uri="{FF2B5EF4-FFF2-40B4-BE49-F238E27FC236}">
                <a16:creationId xmlns:a16="http://schemas.microsoft.com/office/drawing/2014/main" id="{0EDD17DE-D63C-4F16-8DB9-CA9B8D394DCA}"/>
              </a:ext>
            </a:extLst>
          </p:cNvPr>
          <p:cNvSpPr/>
          <p:nvPr/>
        </p:nvSpPr>
        <p:spPr>
          <a:xfrm>
            <a:off x="4044687" y="1857002"/>
            <a:ext cx="238205" cy="41701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: 形状 8">
            <a:extLst>
              <a:ext uri="{FF2B5EF4-FFF2-40B4-BE49-F238E27FC236}">
                <a16:creationId xmlns:a16="http://schemas.microsoft.com/office/drawing/2014/main" id="{2DD2CDB0-67EF-4E22-B900-AD86ABFBB7CB}"/>
              </a:ext>
            </a:extLst>
          </p:cNvPr>
          <p:cNvSpPr/>
          <p:nvPr/>
        </p:nvSpPr>
        <p:spPr>
          <a:xfrm>
            <a:off x="4124056" y="2420471"/>
            <a:ext cx="127378" cy="914451"/>
          </a:xfrm>
          <a:custGeom>
            <a:avLst/>
            <a:gdLst>
              <a:gd name="connsiteX0" fmla="*/ 46580 w 127378"/>
              <a:gd name="connsiteY0" fmla="*/ 0 h 914451"/>
              <a:gd name="connsiteX1" fmla="*/ 8160 w 127378"/>
              <a:gd name="connsiteY1" fmla="*/ 15368 h 914451"/>
              <a:gd name="connsiteX2" fmla="*/ 54264 w 127378"/>
              <a:gd name="connsiteY2" fmla="*/ 138313 h 914451"/>
              <a:gd name="connsiteX3" fmla="*/ 92685 w 127378"/>
              <a:gd name="connsiteY3" fmla="*/ 169049 h 914451"/>
              <a:gd name="connsiteX4" fmla="*/ 100369 w 127378"/>
              <a:gd name="connsiteY4" fmla="*/ 199785 h 914451"/>
              <a:gd name="connsiteX5" fmla="*/ 108053 w 127378"/>
              <a:gd name="connsiteY5" fmla="*/ 222837 h 914451"/>
              <a:gd name="connsiteX6" fmla="*/ 61948 w 127378"/>
              <a:gd name="connsiteY6" fmla="*/ 253573 h 914451"/>
              <a:gd name="connsiteX7" fmla="*/ 15844 w 127378"/>
              <a:gd name="connsiteY7" fmla="*/ 291993 h 914451"/>
              <a:gd name="connsiteX8" fmla="*/ 31212 w 127378"/>
              <a:gd name="connsiteY8" fmla="*/ 315046 h 914451"/>
              <a:gd name="connsiteX9" fmla="*/ 54264 w 127378"/>
              <a:gd name="connsiteY9" fmla="*/ 368834 h 914451"/>
              <a:gd name="connsiteX10" fmla="*/ 77316 w 127378"/>
              <a:gd name="connsiteY10" fmla="*/ 384202 h 914451"/>
              <a:gd name="connsiteX11" fmla="*/ 85000 w 127378"/>
              <a:gd name="connsiteY11" fmla="*/ 407254 h 914451"/>
              <a:gd name="connsiteX12" fmla="*/ 115737 w 127378"/>
              <a:gd name="connsiteY12" fmla="*/ 453358 h 914451"/>
              <a:gd name="connsiteX13" fmla="*/ 46580 w 127378"/>
              <a:gd name="connsiteY13" fmla="*/ 507146 h 914451"/>
              <a:gd name="connsiteX14" fmla="*/ 38896 w 127378"/>
              <a:gd name="connsiteY14" fmla="*/ 530198 h 914451"/>
              <a:gd name="connsiteX15" fmla="*/ 69632 w 127378"/>
              <a:gd name="connsiteY15" fmla="*/ 568619 h 914451"/>
              <a:gd name="connsiteX16" fmla="*/ 100369 w 127378"/>
              <a:gd name="connsiteY16" fmla="*/ 591671 h 914451"/>
              <a:gd name="connsiteX17" fmla="*/ 92685 w 127378"/>
              <a:gd name="connsiteY17" fmla="*/ 699247 h 914451"/>
              <a:gd name="connsiteX18" fmla="*/ 69632 w 127378"/>
              <a:gd name="connsiteY18" fmla="*/ 706931 h 914451"/>
              <a:gd name="connsiteX19" fmla="*/ 38896 w 127378"/>
              <a:gd name="connsiteY19" fmla="*/ 776088 h 914451"/>
              <a:gd name="connsiteX20" fmla="*/ 46580 w 127378"/>
              <a:gd name="connsiteY20" fmla="*/ 799140 h 914451"/>
              <a:gd name="connsiteX21" fmla="*/ 77316 w 127378"/>
              <a:gd name="connsiteY21" fmla="*/ 806824 h 914451"/>
              <a:gd name="connsiteX22" fmla="*/ 100369 w 127378"/>
              <a:gd name="connsiteY22" fmla="*/ 814508 h 914451"/>
              <a:gd name="connsiteX23" fmla="*/ 123421 w 127378"/>
              <a:gd name="connsiteY23" fmla="*/ 829876 h 914451"/>
              <a:gd name="connsiteX24" fmla="*/ 92685 w 127378"/>
              <a:gd name="connsiteY24" fmla="*/ 914400 h 914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27378" h="914451">
                <a:moveTo>
                  <a:pt x="46580" y="0"/>
                </a:moveTo>
                <a:cubicBezTo>
                  <a:pt x="33773" y="5123"/>
                  <a:pt x="10865" y="1843"/>
                  <a:pt x="8160" y="15368"/>
                </a:cubicBezTo>
                <a:cubicBezTo>
                  <a:pt x="-14035" y="126346"/>
                  <a:pt x="11596" y="95645"/>
                  <a:pt x="54264" y="138313"/>
                </a:cubicBezTo>
                <a:cubicBezTo>
                  <a:pt x="89021" y="173070"/>
                  <a:pt x="47806" y="154090"/>
                  <a:pt x="92685" y="169049"/>
                </a:cubicBezTo>
                <a:cubicBezTo>
                  <a:pt x="95246" y="179294"/>
                  <a:pt x="97468" y="189631"/>
                  <a:pt x="100369" y="199785"/>
                </a:cubicBezTo>
                <a:cubicBezTo>
                  <a:pt x="102594" y="207573"/>
                  <a:pt x="112761" y="216246"/>
                  <a:pt x="108053" y="222837"/>
                </a:cubicBezTo>
                <a:cubicBezTo>
                  <a:pt x="97317" y="237867"/>
                  <a:pt x="77316" y="243328"/>
                  <a:pt x="61948" y="253573"/>
                </a:cubicBezTo>
                <a:cubicBezTo>
                  <a:pt x="29855" y="274968"/>
                  <a:pt x="45425" y="262412"/>
                  <a:pt x="15844" y="291993"/>
                </a:cubicBezTo>
                <a:cubicBezTo>
                  <a:pt x="20967" y="299677"/>
                  <a:pt x="27082" y="306786"/>
                  <a:pt x="31212" y="315046"/>
                </a:cubicBezTo>
                <a:cubicBezTo>
                  <a:pt x="43222" y="339067"/>
                  <a:pt x="34278" y="344851"/>
                  <a:pt x="54264" y="368834"/>
                </a:cubicBezTo>
                <a:cubicBezTo>
                  <a:pt x="60176" y="375929"/>
                  <a:pt x="69632" y="379079"/>
                  <a:pt x="77316" y="384202"/>
                </a:cubicBezTo>
                <a:cubicBezTo>
                  <a:pt x="79877" y="391886"/>
                  <a:pt x="81066" y="400174"/>
                  <a:pt x="85000" y="407254"/>
                </a:cubicBezTo>
                <a:cubicBezTo>
                  <a:pt x="93970" y="423400"/>
                  <a:pt x="115737" y="453358"/>
                  <a:pt x="115737" y="453358"/>
                </a:cubicBezTo>
                <a:cubicBezTo>
                  <a:pt x="60590" y="490122"/>
                  <a:pt x="82692" y="471034"/>
                  <a:pt x="46580" y="507146"/>
                </a:cubicBezTo>
                <a:cubicBezTo>
                  <a:pt x="44019" y="514830"/>
                  <a:pt x="38896" y="522098"/>
                  <a:pt x="38896" y="530198"/>
                </a:cubicBezTo>
                <a:cubicBezTo>
                  <a:pt x="38896" y="555682"/>
                  <a:pt x="51931" y="555975"/>
                  <a:pt x="69632" y="568619"/>
                </a:cubicBezTo>
                <a:cubicBezTo>
                  <a:pt x="80053" y="576063"/>
                  <a:pt x="90123" y="583987"/>
                  <a:pt x="100369" y="591671"/>
                </a:cubicBezTo>
                <a:cubicBezTo>
                  <a:pt x="111204" y="635011"/>
                  <a:pt x="118000" y="643555"/>
                  <a:pt x="92685" y="699247"/>
                </a:cubicBezTo>
                <a:cubicBezTo>
                  <a:pt x="89333" y="706621"/>
                  <a:pt x="77316" y="704370"/>
                  <a:pt x="69632" y="706931"/>
                </a:cubicBezTo>
                <a:cubicBezTo>
                  <a:pt x="36094" y="729290"/>
                  <a:pt x="38896" y="719150"/>
                  <a:pt x="38896" y="776088"/>
                </a:cubicBezTo>
                <a:cubicBezTo>
                  <a:pt x="38896" y="784188"/>
                  <a:pt x="40255" y="794080"/>
                  <a:pt x="46580" y="799140"/>
                </a:cubicBezTo>
                <a:cubicBezTo>
                  <a:pt x="54826" y="805737"/>
                  <a:pt x="67162" y="803923"/>
                  <a:pt x="77316" y="806824"/>
                </a:cubicBezTo>
                <a:cubicBezTo>
                  <a:pt x="85104" y="809049"/>
                  <a:pt x="92685" y="811947"/>
                  <a:pt x="100369" y="814508"/>
                </a:cubicBezTo>
                <a:cubicBezTo>
                  <a:pt x="108053" y="819631"/>
                  <a:pt x="122713" y="820668"/>
                  <a:pt x="123421" y="829876"/>
                </a:cubicBezTo>
                <a:cubicBezTo>
                  <a:pt x="130311" y="919440"/>
                  <a:pt x="132544" y="914400"/>
                  <a:pt x="92685" y="914400"/>
                </a:cubicBezTo>
              </a:path>
            </a:pathLst>
          </a:cu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任意多边形: 形状 9">
            <a:extLst>
              <a:ext uri="{FF2B5EF4-FFF2-40B4-BE49-F238E27FC236}">
                <a16:creationId xmlns:a16="http://schemas.microsoft.com/office/drawing/2014/main" id="{D497B2A6-53B8-4DDB-8FA8-7142916DE12B}"/>
              </a:ext>
            </a:extLst>
          </p:cNvPr>
          <p:cNvSpPr/>
          <p:nvPr/>
        </p:nvSpPr>
        <p:spPr>
          <a:xfrm>
            <a:off x="4209056" y="3211927"/>
            <a:ext cx="2097742" cy="245889"/>
          </a:xfrm>
          <a:custGeom>
            <a:avLst/>
            <a:gdLst>
              <a:gd name="connsiteX0" fmla="*/ 0 w 2097742"/>
              <a:gd name="connsiteY0" fmla="*/ 238205 h 245889"/>
              <a:gd name="connsiteX1" fmla="*/ 176733 w 2097742"/>
              <a:gd name="connsiteY1" fmla="*/ 238205 h 245889"/>
              <a:gd name="connsiteX2" fmla="*/ 284310 w 2097742"/>
              <a:gd name="connsiteY2" fmla="*/ 245889 h 245889"/>
              <a:gd name="connsiteX3" fmla="*/ 499463 w 2097742"/>
              <a:gd name="connsiteY3" fmla="*/ 238205 h 245889"/>
              <a:gd name="connsiteX4" fmla="*/ 545567 w 2097742"/>
              <a:gd name="connsiteY4" fmla="*/ 215153 h 245889"/>
              <a:gd name="connsiteX5" fmla="*/ 599355 w 2097742"/>
              <a:gd name="connsiteY5" fmla="*/ 184416 h 245889"/>
              <a:gd name="connsiteX6" fmla="*/ 653143 w 2097742"/>
              <a:gd name="connsiteY6" fmla="*/ 145996 h 245889"/>
              <a:gd name="connsiteX7" fmla="*/ 668511 w 2097742"/>
              <a:gd name="connsiteY7" fmla="*/ 122944 h 245889"/>
              <a:gd name="connsiteX8" fmla="*/ 722300 w 2097742"/>
              <a:gd name="connsiteY8" fmla="*/ 84524 h 245889"/>
              <a:gd name="connsiteX9" fmla="*/ 745352 w 2097742"/>
              <a:gd name="connsiteY9" fmla="*/ 61472 h 245889"/>
              <a:gd name="connsiteX10" fmla="*/ 822192 w 2097742"/>
              <a:gd name="connsiteY10" fmla="*/ 15368 h 245889"/>
              <a:gd name="connsiteX11" fmla="*/ 852928 w 2097742"/>
              <a:gd name="connsiteY11" fmla="*/ 7684 h 245889"/>
              <a:gd name="connsiteX12" fmla="*/ 1052713 w 2097742"/>
              <a:gd name="connsiteY12" fmla="*/ 0 h 245889"/>
              <a:gd name="connsiteX13" fmla="*/ 1529123 w 2097742"/>
              <a:gd name="connsiteY13" fmla="*/ 7684 h 245889"/>
              <a:gd name="connsiteX14" fmla="*/ 1552175 w 2097742"/>
              <a:gd name="connsiteY14" fmla="*/ 15368 h 245889"/>
              <a:gd name="connsiteX15" fmla="*/ 1613648 w 2097742"/>
              <a:gd name="connsiteY15" fmla="*/ 23052 h 245889"/>
              <a:gd name="connsiteX16" fmla="*/ 2097742 w 2097742"/>
              <a:gd name="connsiteY16" fmla="*/ 23052 h 245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097742" h="245889">
                <a:moveTo>
                  <a:pt x="0" y="238205"/>
                </a:moveTo>
                <a:cubicBezTo>
                  <a:pt x="82567" y="221692"/>
                  <a:pt x="29384" y="228996"/>
                  <a:pt x="176733" y="238205"/>
                </a:cubicBezTo>
                <a:lnTo>
                  <a:pt x="284310" y="245889"/>
                </a:lnTo>
                <a:cubicBezTo>
                  <a:pt x="356028" y="243328"/>
                  <a:pt x="427848" y="242825"/>
                  <a:pt x="499463" y="238205"/>
                </a:cubicBezTo>
                <a:cubicBezTo>
                  <a:pt x="519314" y="236924"/>
                  <a:pt x="529415" y="224383"/>
                  <a:pt x="545567" y="215153"/>
                </a:cubicBezTo>
                <a:cubicBezTo>
                  <a:pt x="569477" y="201490"/>
                  <a:pt x="578935" y="201433"/>
                  <a:pt x="599355" y="184416"/>
                </a:cubicBezTo>
                <a:cubicBezTo>
                  <a:pt x="646082" y="145476"/>
                  <a:pt x="596269" y="174433"/>
                  <a:pt x="653143" y="145996"/>
                </a:cubicBezTo>
                <a:cubicBezTo>
                  <a:pt x="658266" y="138312"/>
                  <a:pt x="661981" y="129474"/>
                  <a:pt x="668511" y="122944"/>
                </a:cubicBezTo>
                <a:cubicBezTo>
                  <a:pt x="696192" y="95264"/>
                  <a:pt x="696123" y="106338"/>
                  <a:pt x="722300" y="84524"/>
                </a:cubicBezTo>
                <a:cubicBezTo>
                  <a:pt x="730648" y="77567"/>
                  <a:pt x="736774" y="68144"/>
                  <a:pt x="745352" y="61472"/>
                </a:cubicBezTo>
                <a:cubicBezTo>
                  <a:pt x="761992" y="48530"/>
                  <a:pt x="799120" y="24020"/>
                  <a:pt x="822192" y="15368"/>
                </a:cubicBezTo>
                <a:cubicBezTo>
                  <a:pt x="832080" y="11660"/>
                  <a:pt x="842391" y="8386"/>
                  <a:pt x="852928" y="7684"/>
                </a:cubicBezTo>
                <a:cubicBezTo>
                  <a:pt x="919425" y="3251"/>
                  <a:pt x="986118" y="2561"/>
                  <a:pt x="1052713" y="0"/>
                </a:cubicBezTo>
                <a:lnTo>
                  <a:pt x="1529123" y="7684"/>
                </a:lnTo>
                <a:cubicBezTo>
                  <a:pt x="1537219" y="7933"/>
                  <a:pt x="1544206" y="13919"/>
                  <a:pt x="1552175" y="15368"/>
                </a:cubicBezTo>
                <a:cubicBezTo>
                  <a:pt x="1572492" y="19062"/>
                  <a:pt x="1593000" y="22761"/>
                  <a:pt x="1613648" y="23052"/>
                </a:cubicBezTo>
                <a:cubicBezTo>
                  <a:pt x="1774997" y="25325"/>
                  <a:pt x="1936377" y="23052"/>
                  <a:pt x="2097742" y="23052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0CBB461-174D-4F4C-8045-0DFD387AD732}"/>
              </a:ext>
            </a:extLst>
          </p:cNvPr>
          <p:cNvSpPr txBox="1"/>
          <p:nvPr/>
        </p:nvSpPr>
        <p:spPr>
          <a:xfrm>
            <a:off x="4251434" y="1864884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Entrance</a:t>
            </a:r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7E1C0650-D0B2-47F6-B607-078AF46B71AC}"/>
              </a:ext>
            </a:extLst>
          </p:cNvPr>
          <p:cNvSpPr txBox="1"/>
          <p:nvPr/>
        </p:nvSpPr>
        <p:spPr>
          <a:xfrm>
            <a:off x="8186055" y="2731680"/>
            <a:ext cx="526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Exit</a:t>
            </a:r>
            <a:endParaRPr lang="zh-CN" altLang="en-US" dirty="0"/>
          </a:p>
        </p:txBody>
      </p:sp>
      <p:sp>
        <p:nvSpPr>
          <p:cNvPr id="15" name="箭头: 下 14">
            <a:extLst>
              <a:ext uri="{FF2B5EF4-FFF2-40B4-BE49-F238E27FC236}">
                <a16:creationId xmlns:a16="http://schemas.microsoft.com/office/drawing/2014/main" id="{0FF4627A-597C-4E2F-923B-803C9FB63E50}"/>
              </a:ext>
            </a:extLst>
          </p:cNvPr>
          <p:cNvSpPr/>
          <p:nvPr/>
        </p:nvSpPr>
        <p:spPr>
          <a:xfrm rot="16200000">
            <a:off x="8384549" y="3027439"/>
            <a:ext cx="238205" cy="41701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7667717B-30CD-4812-A096-79D8F218AF11}"/>
              </a:ext>
            </a:extLst>
          </p:cNvPr>
          <p:cNvCxnSpPr/>
          <p:nvPr/>
        </p:nvCxnSpPr>
        <p:spPr>
          <a:xfrm flipV="1">
            <a:off x="7330568" y="1767328"/>
            <a:ext cx="1137237" cy="384201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5C30E675-EA73-4DF1-AE5A-2D7145598B9F}"/>
              </a:ext>
            </a:extLst>
          </p:cNvPr>
          <p:cNvSpPr txBox="1"/>
          <p:nvPr/>
        </p:nvSpPr>
        <p:spPr>
          <a:xfrm>
            <a:off x="8406333" y="1529123"/>
            <a:ext cx="3235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No direct contact with the flow</a:t>
            </a:r>
            <a:endParaRPr lang="zh-CN" altLang="en-US" dirty="0"/>
          </a:p>
        </p:txBody>
      </p: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0B10B71A-6E8E-473A-86A4-36D671467838}"/>
              </a:ext>
            </a:extLst>
          </p:cNvPr>
          <p:cNvCxnSpPr>
            <a:cxnSpLocks/>
          </p:cNvCxnSpPr>
          <p:nvPr/>
        </p:nvCxnSpPr>
        <p:spPr>
          <a:xfrm flipH="1" flipV="1">
            <a:off x="3127402" y="2877696"/>
            <a:ext cx="1081655" cy="704856"/>
          </a:xfrm>
          <a:prstGeom prst="straightConnector1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6F4C415F-BCA4-4943-A9F0-5536C9628517}"/>
              </a:ext>
            </a:extLst>
          </p:cNvPr>
          <p:cNvSpPr txBox="1"/>
          <p:nvPr/>
        </p:nvSpPr>
        <p:spPr>
          <a:xfrm>
            <a:off x="811539" y="2538841"/>
            <a:ext cx="2643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Apply slip-free condition</a:t>
            </a:r>
            <a:endParaRPr lang="zh-CN" altLang="en-US" dirty="0"/>
          </a:p>
        </p:txBody>
      </p: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3487F0A1-7E52-47D6-ACCB-06F8D10B56EB}"/>
              </a:ext>
            </a:extLst>
          </p:cNvPr>
          <p:cNvCxnSpPr>
            <a:cxnSpLocks/>
          </p:cNvCxnSpPr>
          <p:nvPr/>
        </p:nvCxnSpPr>
        <p:spPr>
          <a:xfrm>
            <a:off x="4001588" y="3582551"/>
            <a:ext cx="4120436" cy="833225"/>
          </a:xfrm>
          <a:prstGeom prst="line">
            <a:avLst/>
          </a:prstGeom>
          <a:ln w="25400">
            <a:solidFill>
              <a:schemeClr val="accent2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9530E142-3FAB-4441-8B25-208786F399E3}"/>
              </a:ext>
            </a:extLst>
          </p:cNvPr>
          <p:cNvCxnSpPr>
            <a:cxnSpLocks/>
          </p:cNvCxnSpPr>
          <p:nvPr/>
        </p:nvCxnSpPr>
        <p:spPr>
          <a:xfrm>
            <a:off x="4044687" y="3606430"/>
            <a:ext cx="3854499" cy="1488084"/>
          </a:xfrm>
          <a:prstGeom prst="line">
            <a:avLst/>
          </a:prstGeom>
          <a:ln w="25400">
            <a:solidFill>
              <a:schemeClr val="accent2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61640481-61D1-4ACC-B4AA-7A9FEE758D21}"/>
              </a:ext>
            </a:extLst>
          </p:cNvPr>
          <p:cNvCxnSpPr>
            <a:cxnSpLocks/>
          </p:cNvCxnSpPr>
          <p:nvPr/>
        </p:nvCxnSpPr>
        <p:spPr>
          <a:xfrm>
            <a:off x="4001587" y="3591263"/>
            <a:ext cx="874188" cy="1764508"/>
          </a:xfrm>
          <a:prstGeom prst="line">
            <a:avLst/>
          </a:prstGeom>
          <a:ln w="25400">
            <a:solidFill>
              <a:schemeClr val="accent2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2AE7227B-4192-4C4A-81F9-06F838825BCE}"/>
              </a:ext>
            </a:extLst>
          </p:cNvPr>
          <p:cNvCxnSpPr>
            <a:cxnSpLocks/>
          </p:cNvCxnSpPr>
          <p:nvPr/>
        </p:nvCxnSpPr>
        <p:spPr>
          <a:xfrm flipV="1">
            <a:off x="4875775" y="5355771"/>
            <a:ext cx="0" cy="706932"/>
          </a:xfrm>
          <a:prstGeom prst="line">
            <a:avLst/>
          </a:prstGeom>
          <a:ln w="25400">
            <a:solidFill>
              <a:srgbClr val="C0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弧形 34">
            <a:extLst>
              <a:ext uri="{FF2B5EF4-FFF2-40B4-BE49-F238E27FC236}">
                <a16:creationId xmlns:a16="http://schemas.microsoft.com/office/drawing/2014/main" id="{BDD061F5-4BE5-4B02-B752-63B39F129853}"/>
              </a:ext>
            </a:extLst>
          </p:cNvPr>
          <p:cNvSpPr/>
          <p:nvPr/>
        </p:nvSpPr>
        <p:spPr>
          <a:xfrm rot="11642329">
            <a:off x="4474543" y="4608801"/>
            <a:ext cx="1081655" cy="1160284"/>
          </a:xfrm>
          <a:prstGeom prst="arc">
            <a:avLst>
              <a:gd name="adj1" fmla="val 16200000"/>
              <a:gd name="adj2" fmla="val 1605148"/>
            </a:avLst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DFFC6EAA-C1FB-41B3-84BD-43775A910401}"/>
                  </a:ext>
                </a:extLst>
              </p:cNvPr>
              <p:cNvSpPr txBox="1"/>
              <p:nvPr/>
            </p:nvSpPr>
            <p:spPr>
              <a:xfrm>
                <a:off x="4124056" y="5117068"/>
                <a:ext cx="39786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panose="02040503050406030204" pitchFamily="18" charset="0"/>
                        </a:rPr>
                        <m:t>Θ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DFFC6EAA-C1FB-41B3-84BD-43775A9104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4056" y="5117068"/>
                <a:ext cx="397865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文本框 36">
            <a:extLst>
              <a:ext uri="{FF2B5EF4-FFF2-40B4-BE49-F238E27FC236}">
                <a16:creationId xmlns:a16="http://schemas.microsoft.com/office/drawing/2014/main" id="{6D2C111C-6222-4FF8-B2DE-F648CB338372}"/>
              </a:ext>
            </a:extLst>
          </p:cNvPr>
          <p:cNvSpPr txBox="1"/>
          <p:nvPr/>
        </p:nvSpPr>
        <p:spPr>
          <a:xfrm rot="19389423">
            <a:off x="5251266" y="4273427"/>
            <a:ext cx="7783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i="0" dirty="0">
                <a:solidFill>
                  <a:schemeClr val="accent2">
                    <a:lumMod val="75000"/>
                  </a:schemeClr>
                </a:solidFill>
                <a:latin typeface="+mj-lt"/>
              </a:rPr>
              <a:t>… </a:t>
            </a:r>
            <a:endParaRPr lang="zh-CN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9" name="箭头: 右弧形 38">
            <a:extLst>
              <a:ext uri="{FF2B5EF4-FFF2-40B4-BE49-F238E27FC236}">
                <a16:creationId xmlns:a16="http://schemas.microsoft.com/office/drawing/2014/main" id="{F729D994-8BD9-4DC6-A5B1-410389C87226}"/>
              </a:ext>
            </a:extLst>
          </p:cNvPr>
          <p:cNvSpPr/>
          <p:nvPr/>
        </p:nvSpPr>
        <p:spPr>
          <a:xfrm rot="2309614">
            <a:off x="7639693" y="4063357"/>
            <a:ext cx="1129546" cy="2403606"/>
          </a:xfrm>
          <a:prstGeom prst="curvedLeftArrow">
            <a:avLst>
              <a:gd name="adj1" fmla="val 16591"/>
              <a:gd name="adj2" fmla="val 49744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8B8A1018-A3E0-4FE7-B0BB-08A7F425567C}"/>
              </a:ext>
            </a:extLst>
          </p:cNvPr>
          <p:cNvSpPr txBox="1"/>
          <p:nvPr/>
        </p:nvSpPr>
        <p:spPr>
          <a:xfrm>
            <a:off x="8984721" y="4986439"/>
            <a:ext cx="2887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Change slopes of the plane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990125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>
            <a:extLst>
              <a:ext uri="{FF2B5EF4-FFF2-40B4-BE49-F238E27FC236}">
                <a16:creationId xmlns:a16="http://schemas.microsoft.com/office/drawing/2014/main" id="{53AA66FC-1C78-47E6-A8B0-3FC72280B6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7582" y="1362239"/>
            <a:ext cx="6860458" cy="5249871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68831656-779D-4242-9D3D-17F34FE76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Initial condition - velocity</a:t>
            </a:r>
            <a:endParaRPr lang="zh-CN" altLang="en-US" dirty="0"/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AB566DF8-228B-4D87-BF04-D9429ADCF0A4}"/>
              </a:ext>
            </a:extLst>
          </p:cNvPr>
          <p:cNvCxnSpPr/>
          <p:nvPr/>
        </p:nvCxnSpPr>
        <p:spPr>
          <a:xfrm>
            <a:off x="1106501" y="2096589"/>
            <a:ext cx="0" cy="1332411"/>
          </a:xfrm>
          <a:prstGeom prst="line">
            <a:avLst/>
          </a:prstGeom>
          <a:ln w="25400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7EC8C427-8CC0-4DDF-A05D-10AEEE442AA1}"/>
              </a:ext>
            </a:extLst>
          </p:cNvPr>
          <p:cNvCxnSpPr>
            <a:cxnSpLocks/>
          </p:cNvCxnSpPr>
          <p:nvPr/>
        </p:nvCxnSpPr>
        <p:spPr>
          <a:xfrm>
            <a:off x="1106501" y="3429000"/>
            <a:ext cx="4188823" cy="0"/>
          </a:xfrm>
          <a:prstGeom prst="line">
            <a:avLst/>
          </a:prstGeom>
          <a:ln w="254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4D559BCF-0CA7-4AA5-9826-C0193F501C63}"/>
              </a:ext>
            </a:extLst>
          </p:cNvPr>
          <p:cNvCxnSpPr>
            <a:cxnSpLocks/>
          </p:cNvCxnSpPr>
          <p:nvPr/>
        </p:nvCxnSpPr>
        <p:spPr>
          <a:xfrm>
            <a:off x="1413862" y="2092234"/>
            <a:ext cx="3877106" cy="0"/>
          </a:xfrm>
          <a:prstGeom prst="line">
            <a:avLst/>
          </a:prstGeom>
          <a:ln w="254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CC951CE9-4C96-426C-A0D1-A16B9C206F62}"/>
              </a:ext>
            </a:extLst>
          </p:cNvPr>
          <p:cNvCxnSpPr/>
          <p:nvPr/>
        </p:nvCxnSpPr>
        <p:spPr>
          <a:xfrm>
            <a:off x="5295332" y="2092233"/>
            <a:ext cx="0" cy="1332411"/>
          </a:xfrm>
          <a:prstGeom prst="line">
            <a:avLst/>
          </a:prstGeom>
          <a:ln w="254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箭头: 下 7">
            <a:extLst>
              <a:ext uri="{FF2B5EF4-FFF2-40B4-BE49-F238E27FC236}">
                <a16:creationId xmlns:a16="http://schemas.microsoft.com/office/drawing/2014/main" id="{EB770E29-BE9B-4A1F-8A3E-9B555136ACD9}"/>
              </a:ext>
            </a:extLst>
          </p:cNvPr>
          <p:cNvSpPr/>
          <p:nvPr/>
        </p:nvSpPr>
        <p:spPr>
          <a:xfrm>
            <a:off x="1149600" y="1699095"/>
            <a:ext cx="238205" cy="41701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: 形状 8">
            <a:extLst>
              <a:ext uri="{FF2B5EF4-FFF2-40B4-BE49-F238E27FC236}">
                <a16:creationId xmlns:a16="http://schemas.microsoft.com/office/drawing/2014/main" id="{DE0A21A3-7D72-4F8E-A289-44D43C5D9DD0}"/>
              </a:ext>
            </a:extLst>
          </p:cNvPr>
          <p:cNvSpPr/>
          <p:nvPr/>
        </p:nvSpPr>
        <p:spPr>
          <a:xfrm>
            <a:off x="1228969" y="2262564"/>
            <a:ext cx="127378" cy="914451"/>
          </a:xfrm>
          <a:custGeom>
            <a:avLst/>
            <a:gdLst>
              <a:gd name="connsiteX0" fmla="*/ 46580 w 127378"/>
              <a:gd name="connsiteY0" fmla="*/ 0 h 914451"/>
              <a:gd name="connsiteX1" fmla="*/ 8160 w 127378"/>
              <a:gd name="connsiteY1" fmla="*/ 15368 h 914451"/>
              <a:gd name="connsiteX2" fmla="*/ 54264 w 127378"/>
              <a:gd name="connsiteY2" fmla="*/ 138313 h 914451"/>
              <a:gd name="connsiteX3" fmla="*/ 92685 w 127378"/>
              <a:gd name="connsiteY3" fmla="*/ 169049 h 914451"/>
              <a:gd name="connsiteX4" fmla="*/ 100369 w 127378"/>
              <a:gd name="connsiteY4" fmla="*/ 199785 h 914451"/>
              <a:gd name="connsiteX5" fmla="*/ 108053 w 127378"/>
              <a:gd name="connsiteY5" fmla="*/ 222837 h 914451"/>
              <a:gd name="connsiteX6" fmla="*/ 61948 w 127378"/>
              <a:gd name="connsiteY6" fmla="*/ 253573 h 914451"/>
              <a:gd name="connsiteX7" fmla="*/ 15844 w 127378"/>
              <a:gd name="connsiteY7" fmla="*/ 291993 h 914451"/>
              <a:gd name="connsiteX8" fmla="*/ 31212 w 127378"/>
              <a:gd name="connsiteY8" fmla="*/ 315046 h 914451"/>
              <a:gd name="connsiteX9" fmla="*/ 54264 w 127378"/>
              <a:gd name="connsiteY9" fmla="*/ 368834 h 914451"/>
              <a:gd name="connsiteX10" fmla="*/ 77316 w 127378"/>
              <a:gd name="connsiteY10" fmla="*/ 384202 h 914451"/>
              <a:gd name="connsiteX11" fmla="*/ 85000 w 127378"/>
              <a:gd name="connsiteY11" fmla="*/ 407254 h 914451"/>
              <a:gd name="connsiteX12" fmla="*/ 115737 w 127378"/>
              <a:gd name="connsiteY12" fmla="*/ 453358 h 914451"/>
              <a:gd name="connsiteX13" fmla="*/ 46580 w 127378"/>
              <a:gd name="connsiteY13" fmla="*/ 507146 h 914451"/>
              <a:gd name="connsiteX14" fmla="*/ 38896 w 127378"/>
              <a:gd name="connsiteY14" fmla="*/ 530198 h 914451"/>
              <a:gd name="connsiteX15" fmla="*/ 69632 w 127378"/>
              <a:gd name="connsiteY15" fmla="*/ 568619 h 914451"/>
              <a:gd name="connsiteX16" fmla="*/ 100369 w 127378"/>
              <a:gd name="connsiteY16" fmla="*/ 591671 h 914451"/>
              <a:gd name="connsiteX17" fmla="*/ 92685 w 127378"/>
              <a:gd name="connsiteY17" fmla="*/ 699247 h 914451"/>
              <a:gd name="connsiteX18" fmla="*/ 69632 w 127378"/>
              <a:gd name="connsiteY18" fmla="*/ 706931 h 914451"/>
              <a:gd name="connsiteX19" fmla="*/ 38896 w 127378"/>
              <a:gd name="connsiteY19" fmla="*/ 776088 h 914451"/>
              <a:gd name="connsiteX20" fmla="*/ 46580 w 127378"/>
              <a:gd name="connsiteY20" fmla="*/ 799140 h 914451"/>
              <a:gd name="connsiteX21" fmla="*/ 77316 w 127378"/>
              <a:gd name="connsiteY21" fmla="*/ 806824 h 914451"/>
              <a:gd name="connsiteX22" fmla="*/ 100369 w 127378"/>
              <a:gd name="connsiteY22" fmla="*/ 814508 h 914451"/>
              <a:gd name="connsiteX23" fmla="*/ 123421 w 127378"/>
              <a:gd name="connsiteY23" fmla="*/ 829876 h 914451"/>
              <a:gd name="connsiteX24" fmla="*/ 92685 w 127378"/>
              <a:gd name="connsiteY24" fmla="*/ 914400 h 914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27378" h="914451">
                <a:moveTo>
                  <a:pt x="46580" y="0"/>
                </a:moveTo>
                <a:cubicBezTo>
                  <a:pt x="33773" y="5123"/>
                  <a:pt x="10865" y="1843"/>
                  <a:pt x="8160" y="15368"/>
                </a:cubicBezTo>
                <a:cubicBezTo>
                  <a:pt x="-14035" y="126346"/>
                  <a:pt x="11596" y="95645"/>
                  <a:pt x="54264" y="138313"/>
                </a:cubicBezTo>
                <a:cubicBezTo>
                  <a:pt x="89021" y="173070"/>
                  <a:pt x="47806" y="154090"/>
                  <a:pt x="92685" y="169049"/>
                </a:cubicBezTo>
                <a:cubicBezTo>
                  <a:pt x="95246" y="179294"/>
                  <a:pt x="97468" y="189631"/>
                  <a:pt x="100369" y="199785"/>
                </a:cubicBezTo>
                <a:cubicBezTo>
                  <a:pt x="102594" y="207573"/>
                  <a:pt x="112761" y="216246"/>
                  <a:pt x="108053" y="222837"/>
                </a:cubicBezTo>
                <a:cubicBezTo>
                  <a:pt x="97317" y="237867"/>
                  <a:pt x="77316" y="243328"/>
                  <a:pt x="61948" y="253573"/>
                </a:cubicBezTo>
                <a:cubicBezTo>
                  <a:pt x="29855" y="274968"/>
                  <a:pt x="45425" y="262412"/>
                  <a:pt x="15844" y="291993"/>
                </a:cubicBezTo>
                <a:cubicBezTo>
                  <a:pt x="20967" y="299677"/>
                  <a:pt x="27082" y="306786"/>
                  <a:pt x="31212" y="315046"/>
                </a:cubicBezTo>
                <a:cubicBezTo>
                  <a:pt x="43222" y="339067"/>
                  <a:pt x="34278" y="344851"/>
                  <a:pt x="54264" y="368834"/>
                </a:cubicBezTo>
                <a:cubicBezTo>
                  <a:pt x="60176" y="375929"/>
                  <a:pt x="69632" y="379079"/>
                  <a:pt x="77316" y="384202"/>
                </a:cubicBezTo>
                <a:cubicBezTo>
                  <a:pt x="79877" y="391886"/>
                  <a:pt x="81066" y="400174"/>
                  <a:pt x="85000" y="407254"/>
                </a:cubicBezTo>
                <a:cubicBezTo>
                  <a:pt x="93970" y="423400"/>
                  <a:pt x="115737" y="453358"/>
                  <a:pt x="115737" y="453358"/>
                </a:cubicBezTo>
                <a:cubicBezTo>
                  <a:pt x="60590" y="490122"/>
                  <a:pt x="82692" y="471034"/>
                  <a:pt x="46580" y="507146"/>
                </a:cubicBezTo>
                <a:cubicBezTo>
                  <a:pt x="44019" y="514830"/>
                  <a:pt x="38896" y="522098"/>
                  <a:pt x="38896" y="530198"/>
                </a:cubicBezTo>
                <a:cubicBezTo>
                  <a:pt x="38896" y="555682"/>
                  <a:pt x="51931" y="555975"/>
                  <a:pt x="69632" y="568619"/>
                </a:cubicBezTo>
                <a:cubicBezTo>
                  <a:pt x="80053" y="576063"/>
                  <a:pt x="90123" y="583987"/>
                  <a:pt x="100369" y="591671"/>
                </a:cubicBezTo>
                <a:cubicBezTo>
                  <a:pt x="111204" y="635011"/>
                  <a:pt x="118000" y="643555"/>
                  <a:pt x="92685" y="699247"/>
                </a:cubicBezTo>
                <a:cubicBezTo>
                  <a:pt x="89333" y="706621"/>
                  <a:pt x="77316" y="704370"/>
                  <a:pt x="69632" y="706931"/>
                </a:cubicBezTo>
                <a:cubicBezTo>
                  <a:pt x="36094" y="729290"/>
                  <a:pt x="38896" y="719150"/>
                  <a:pt x="38896" y="776088"/>
                </a:cubicBezTo>
                <a:cubicBezTo>
                  <a:pt x="38896" y="784188"/>
                  <a:pt x="40255" y="794080"/>
                  <a:pt x="46580" y="799140"/>
                </a:cubicBezTo>
                <a:cubicBezTo>
                  <a:pt x="54826" y="805737"/>
                  <a:pt x="67162" y="803923"/>
                  <a:pt x="77316" y="806824"/>
                </a:cubicBezTo>
                <a:cubicBezTo>
                  <a:pt x="85104" y="809049"/>
                  <a:pt x="92685" y="811947"/>
                  <a:pt x="100369" y="814508"/>
                </a:cubicBezTo>
                <a:cubicBezTo>
                  <a:pt x="108053" y="819631"/>
                  <a:pt x="122713" y="820668"/>
                  <a:pt x="123421" y="829876"/>
                </a:cubicBezTo>
                <a:cubicBezTo>
                  <a:pt x="130311" y="919440"/>
                  <a:pt x="132544" y="914400"/>
                  <a:pt x="92685" y="914400"/>
                </a:cubicBezTo>
              </a:path>
            </a:pathLst>
          </a:cu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任意多边形: 形状 9">
            <a:extLst>
              <a:ext uri="{FF2B5EF4-FFF2-40B4-BE49-F238E27FC236}">
                <a16:creationId xmlns:a16="http://schemas.microsoft.com/office/drawing/2014/main" id="{D037DA69-2BF6-4130-A0FE-951B1B431B19}"/>
              </a:ext>
            </a:extLst>
          </p:cNvPr>
          <p:cNvSpPr/>
          <p:nvPr/>
        </p:nvSpPr>
        <p:spPr>
          <a:xfrm>
            <a:off x="1313969" y="3054020"/>
            <a:ext cx="2097742" cy="245889"/>
          </a:xfrm>
          <a:custGeom>
            <a:avLst/>
            <a:gdLst>
              <a:gd name="connsiteX0" fmla="*/ 0 w 2097742"/>
              <a:gd name="connsiteY0" fmla="*/ 238205 h 245889"/>
              <a:gd name="connsiteX1" fmla="*/ 176733 w 2097742"/>
              <a:gd name="connsiteY1" fmla="*/ 238205 h 245889"/>
              <a:gd name="connsiteX2" fmla="*/ 284310 w 2097742"/>
              <a:gd name="connsiteY2" fmla="*/ 245889 h 245889"/>
              <a:gd name="connsiteX3" fmla="*/ 499463 w 2097742"/>
              <a:gd name="connsiteY3" fmla="*/ 238205 h 245889"/>
              <a:gd name="connsiteX4" fmla="*/ 545567 w 2097742"/>
              <a:gd name="connsiteY4" fmla="*/ 215153 h 245889"/>
              <a:gd name="connsiteX5" fmla="*/ 599355 w 2097742"/>
              <a:gd name="connsiteY5" fmla="*/ 184416 h 245889"/>
              <a:gd name="connsiteX6" fmla="*/ 653143 w 2097742"/>
              <a:gd name="connsiteY6" fmla="*/ 145996 h 245889"/>
              <a:gd name="connsiteX7" fmla="*/ 668511 w 2097742"/>
              <a:gd name="connsiteY7" fmla="*/ 122944 h 245889"/>
              <a:gd name="connsiteX8" fmla="*/ 722300 w 2097742"/>
              <a:gd name="connsiteY8" fmla="*/ 84524 h 245889"/>
              <a:gd name="connsiteX9" fmla="*/ 745352 w 2097742"/>
              <a:gd name="connsiteY9" fmla="*/ 61472 h 245889"/>
              <a:gd name="connsiteX10" fmla="*/ 822192 w 2097742"/>
              <a:gd name="connsiteY10" fmla="*/ 15368 h 245889"/>
              <a:gd name="connsiteX11" fmla="*/ 852928 w 2097742"/>
              <a:gd name="connsiteY11" fmla="*/ 7684 h 245889"/>
              <a:gd name="connsiteX12" fmla="*/ 1052713 w 2097742"/>
              <a:gd name="connsiteY12" fmla="*/ 0 h 245889"/>
              <a:gd name="connsiteX13" fmla="*/ 1529123 w 2097742"/>
              <a:gd name="connsiteY13" fmla="*/ 7684 h 245889"/>
              <a:gd name="connsiteX14" fmla="*/ 1552175 w 2097742"/>
              <a:gd name="connsiteY14" fmla="*/ 15368 h 245889"/>
              <a:gd name="connsiteX15" fmla="*/ 1613648 w 2097742"/>
              <a:gd name="connsiteY15" fmla="*/ 23052 h 245889"/>
              <a:gd name="connsiteX16" fmla="*/ 2097742 w 2097742"/>
              <a:gd name="connsiteY16" fmla="*/ 23052 h 245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097742" h="245889">
                <a:moveTo>
                  <a:pt x="0" y="238205"/>
                </a:moveTo>
                <a:cubicBezTo>
                  <a:pt x="82567" y="221692"/>
                  <a:pt x="29384" y="228996"/>
                  <a:pt x="176733" y="238205"/>
                </a:cubicBezTo>
                <a:lnTo>
                  <a:pt x="284310" y="245889"/>
                </a:lnTo>
                <a:cubicBezTo>
                  <a:pt x="356028" y="243328"/>
                  <a:pt x="427848" y="242825"/>
                  <a:pt x="499463" y="238205"/>
                </a:cubicBezTo>
                <a:cubicBezTo>
                  <a:pt x="519314" y="236924"/>
                  <a:pt x="529415" y="224383"/>
                  <a:pt x="545567" y="215153"/>
                </a:cubicBezTo>
                <a:cubicBezTo>
                  <a:pt x="569477" y="201490"/>
                  <a:pt x="578935" y="201433"/>
                  <a:pt x="599355" y="184416"/>
                </a:cubicBezTo>
                <a:cubicBezTo>
                  <a:pt x="646082" y="145476"/>
                  <a:pt x="596269" y="174433"/>
                  <a:pt x="653143" y="145996"/>
                </a:cubicBezTo>
                <a:cubicBezTo>
                  <a:pt x="658266" y="138312"/>
                  <a:pt x="661981" y="129474"/>
                  <a:pt x="668511" y="122944"/>
                </a:cubicBezTo>
                <a:cubicBezTo>
                  <a:pt x="696192" y="95264"/>
                  <a:pt x="696123" y="106338"/>
                  <a:pt x="722300" y="84524"/>
                </a:cubicBezTo>
                <a:cubicBezTo>
                  <a:pt x="730648" y="77567"/>
                  <a:pt x="736774" y="68144"/>
                  <a:pt x="745352" y="61472"/>
                </a:cubicBezTo>
                <a:cubicBezTo>
                  <a:pt x="761992" y="48530"/>
                  <a:pt x="799120" y="24020"/>
                  <a:pt x="822192" y="15368"/>
                </a:cubicBezTo>
                <a:cubicBezTo>
                  <a:pt x="832080" y="11660"/>
                  <a:pt x="842391" y="8386"/>
                  <a:pt x="852928" y="7684"/>
                </a:cubicBezTo>
                <a:cubicBezTo>
                  <a:pt x="919425" y="3251"/>
                  <a:pt x="986118" y="2561"/>
                  <a:pt x="1052713" y="0"/>
                </a:cubicBezTo>
                <a:lnTo>
                  <a:pt x="1529123" y="7684"/>
                </a:lnTo>
                <a:cubicBezTo>
                  <a:pt x="1537219" y="7933"/>
                  <a:pt x="1544206" y="13919"/>
                  <a:pt x="1552175" y="15368"/>
                </a:cubicBezTo>
                <a:cubicBezTo>
                  <a:pt x="1572492" y="19062"/>
                  <a:pt x="1593000" y="22761"/>
                  <a:pt x="1613648" y="23052"/>
                </a:cubicBezTo>
                <a:cubicBezTo>
                  <a:pt x="1774997" y="25325"/>
                  <a:pt x="1936377" y="23052"/>
                  <a:pt x="2097742" y="23052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110A3612-3A8D-401D-A0A6-3F23CD6A5099}"/>
                  </a:ext>
                </a:extLst>
              </p:cNvPr>
              <p:cNvSpPr txBox="1"/>
              <p:nvPr/>
            </p:nvSpPr>
            <p:spPr>
              <a:xfrm>
                <a:off x="1356347" y="1706977"/>
                <a:ext cx="132735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Entrance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110A3612-3A8D-401D-A0A6-3F23CD6A50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6347" y="1706977"/>
                <a:ext cx="1327351" cy="369332"/>
              </a:xfrm>
              <a:prstGeom prst="rect">
                <a:avLst/>
              </a:prstGeom>
              <a:blipFill>
                <a:blip r:embed="rId3"/>
                <a:stretch>
                  <a:fillRect l="-3670" t="-8197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文本框 13">
            <a:extLst>
              <a:ext uri="{FF2B5EF4-FFF2-40B4-BE49-F238E27FC236}">
                <a16:creationId xmlns:a16="http://schemas.microsoft.com/office/drawing/2014/main" id="{53D612FF-24A1-4C3A-A9FB-1F9F4D42B3AC}"/>
              </a:ext>
            </a:extLst>
          </p:cNvPr>
          <p:cNvSpPr txBox="1"/>
          <p:nvPr/>
        </p:nvSpPr>
        <p:spPr>
          <a:xfrm>
            <a:off x="5290968" y="2573773"/>
            <a:ext cx="526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Exit</a:t>
            </a:r>
            <a:endParaRPr lang="zh-CN" altLang="en-US" dirty="0"/>
          </a:p>
        </p:txBody>
      </p:sp>
      <p:sp>
        <p:nvSpPr>
          <p:cNvPr id="15" name="箭头: 下 14">
            <a:extLst>
              <a:ext uri="{FF2B5EF4-FFF2-40B4-BE49-F238E27FC236}">
                <a16:creationId xmlns:a16="http://schemas.microsoft.com/office/drawing/2014/main" id="{B3510B2F-4506-4E2F-8C14-45770E003EE4}"/>
              </a:ext>
            </a:extLst>
          </p:cNvPr>
          <p:cNvSpPr/>
          <p:nvPr/>
        </p:nvSpPr>
        <p:spPr>
          <a:xfrm rot="16200000">
            <a:off x="5489462" y="2869532"/>
            <a:ext cx="238205" cy="41701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B11E8CE8-0074-4CB9-BA8B-C95A17CC8B37}"/>
                  </a:ext>
                </a:extLst>
              </p:cNvPr>
              <p:cNvSpPr txBox="1"/>
              <p:nvPr/>
            </p:nvSpPr>
            <p:spPr>
              <a:xfrm>
                <a:off x="458555" y="6078015"/>
                <a:ext cx="778218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/>
                  <a:t>To find ‘full-developed’ scene, I choose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=4</m:t>
                    </m:r>
                    <m:r>
                      <m:rPr>
                        <m:sty m:val="p"/>
                      </m:rPr>
                      <a:rPr lang="en-US" altLang="zh-CN" b="0" i="0" dirty="0" smtClean="0">
                        <a:latin typeface="Cambria Math" panose="02040503050406030204" pitchFamily="18" charset="0"/>
                      </a:rPr>
                      <m:t>m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as the initial velocity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B11E8CE8-0074-4CB9-BA8B-C95A17CC8B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555" y="6078015"/>
                <a:ext cx="7782183" cy="369332"/>
              </a:xfrm>
              <a:prstGeom prst="rect">
                <a:avLst/>
              </a:prstGeom>
              <a:blipFill>
                <a:blip r:embed="rId4"/>
                <a:stretch>
                  <a:fillRect l="-626" t="-8197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940521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DE71D6-8951-4179-A50C-A95ED013B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Criterions of choosing contours</a:t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1E55D1F-6E18-4CAE-B38A-BB4B3A0428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601712"/>
            <a:ext cx="10515600" cy="1770503"/>
          </a:xfrm>
        </p:spPr>
        <p:txBody>
          <a:bodyPr/>
          <a:lstStyle/>
          <a:p>
            <a:r>
              <a:rPr lang="en-US" altLang="zh-CN" dirty="0"/>
              <a:t>A problem is : when considering slopes that has different angles or different initial velocities,</a:t>
            </a:r>
          </a:p>
          <a:p>
            <a:pPr lvl="1"/>
            <a:r>
              <a:rPr lang="en-US" altLang="zh-CN" dirty="0"/>
              <a:t>how to choose proper contours to present a result as ‘close’ as to the reality?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293118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DE71D6-8951-4179-A50C-A95ED013B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Criterions of choosing contours</a:t>
            </a:r>
            <a:br>
              <a:rPr lang="en-US" altLang="zh-CN" dirty="0"/>
            </a:b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3396167-5EDD-4E89-B662-740B233FD2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0169" y="2122403"/>
            <a:ext cx="7278918" cy="447036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0C76F9C-EF2E-4DF4-838E-F67A1280E8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044" y="1187909"/>
            <a:ext cx="6081912" cy="2913719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891DAF51-4086-47D5-95EC-B72DB07E3AE1}"/>
              </a:ext>
            </a:extLst>
          </p:cNvPr>
          <p:cNvSpPr txBox="1"/>
          <p:nvPr/>
        </p:nvSpPr>
        <p:spPr>
          <a:xfrm>
            <a:off x="653143" y="4924412"/>
            <a:ext cx="32657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Not correct actually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7352494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DE71D6-8951-4179-A50C-A95ED013BB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875" y="153456"/>
            <a:ext cx="10515600" cy="1325563"/>
          </a:xfrm>
        </p:spPr>
        <p:txBody>
          <a:bodyPr/>
          <a:lstStyle/>
          <a:p>
            <a:r>
              <a:rPr lang="en-US" altLang="zh-CN" dirty="0"/>
              <a:t>Criterions of choosing contours</a:t>
            </a:r>
            <a:br>
              <a:rPr lang="en-US" altLang="zh-CN" dirty="0"/>
            </a:b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4D5D7AE-AEF6-4F5E-BD57-8235E5C15D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37" y="1160290"/>
            <a:ext cx="8186463" cy="397959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FB7E878-8AA0-40F3-AFAA-ED6307010A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2675" y="2717592"/>
            <a:ext cx="6286488" cy="3843834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5B9D15B6-6BF6-46C0-8EE5-73DC74D48A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1935" y="240446"/>
            <a:ext cx="4066104" cy="247714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3BD8E04E-B121-46CE-991B-D8B478F9283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7363" y="2478978"/>
            <a:ext cx="3481026" cy="1660942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55A0E5D9-0F5A-45D7-B10F-C232C921AB5E}"/>
              </a:ext>
            </a:extLst>
          </p:cNvPr>
          <p:cNvSpPr txBox="1"/>
          <p:nvPr/>
        </p:nvSpPr>
        <p:spPr>
          <a:xfrm>
            <a:off x="184489" y="5685049"/>
            <a:ext cx="54393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Is this criterion enough? Not quite right</a:t>
            </a:r>
            <a:r>
              <a:rPr lang="en-US" altLang="zh-CN" dirty="0"/>
              <a:t>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505965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DE71D6-8951-4179-A50C-A95ED013BB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875" y="153456"/>
            <a:ext cx="10515600" cy="1325563"/>
          </a:xfrm>
        </p:spPr>
        <p:txBody>
          <a:bodyPr/>
          <a:lstStyle/>
          <a:p>
            <a:r>
              <a:rPr lang="en-US" altLang="zh-CN" dirty="0"/>
              <a:t>Criterions of choosing contours</a:t>
            </a:r>
            <a:br>
              <a:rPr lang="en-US" altLang="zh-CN" dirty="0"/>
            </a:br>
            <a:endParaRPr lang="zh-CN" altLang="en-US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3BD8E04E-B121-46CE-991B-D8B478F928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567" y="1232969"/>
            <a:ext cx="10758390" cy="5133274"/>
          </a:xfrm>
          <a:prstGeom prst="rect">
            <a:avLst/>
          </a:prstGeom>
        </p:spPr>
      </p:pic>
      <p:sp>
        <p:nvSpPr>
          <p:cNvPr id="5" name="矩形: 圆角 4">
            <a:extLst>
              <a:ext uri="{FF2B5EF4-FFF2-40B4-BE49-F238E27FC236}">
                <a16:creationId xmlns:a16="http://schemas.microsoft.com/office/drawing/2014/main" id="{CB8C1B7E-156C-4543-A8DB-BE6339424139}"/>
              </a:ext>
            </a:extLst>
          </p:cNvPr>
          <p:cNvSpPr/>
          <p:nvPr/>
        </p:nvSpPr>
        <p:spPr>
          <a:xfrm>
            <a:off x="4891258" y="1746818"/>
            <a:ext cx="6901350" cy="5549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First frame and the frame that we use  Corroborate each other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37709501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767</TotalTime>
  <Words>392</Words>
  <Application>Microsoft Office PowerPoint</Application>
  <PresentationFormat>宽屏</PresentationFormat>
  <Paragraphs>83</Paragraphs>
  <Slides>18</Slides>
  <Notes>2</Notes>
  <HiddenSlides>0</HiddenSlides>
  <MMClips>6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3" baseType="lpstr">
      <vt:lpstr>等线</vt:lpstr>
      <vt:lpstr>等线 Light</vt:lpstr>
      <vt:lpstr>Arial</vt:lpstr>
      <vt:lpstr>Cambria Math</vt:lpstr>
      <vt:lpstr>Office 主题​​</vt:lpstr>
      <vt:lpstr>Hydraulic jump simulation in COMSOL</vt:lpstr>
      <vt:lpstr>Outline</vt:lpstr>
      <vt:lpstr>Problem description</vt:lpstr>
      <vt:lpstr>About the model : geometry and basic settings</vt:lpstr>
      <vt:lpstr>Initial condition - velocity</vt:lpstr>
      <vt:lpstr>Criterions of choosing contours </vt:lpstr>
      <vt:lpstr>Criterions of choosing contours </vt:lpstr>
      <vt:lpstr>Criterions of choosing contours </vt:lpstr>
      <vt:lpstr>Criterions of choosing contours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Results – Different slopes - Model</vt:lpstr>
      <vt:lpstr>Results – different slopes</vt:lpstr>
      <vt:lpstr>Results – different slopes</vt:lpstr>
      <vt:lpstr>Results - Comparison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luhaoyu</dc:creator>
  <cp:lastModifiedBy>luhaoyu</cp:lastModifiedBy>
  <cp:revision>30</cp:revision>
  <dcterms:created xsi:type="dcterms:W3CDTF">2023-03-06T12:52:57Z</dcterms:created>
  <dcterms:modified xsi:type="dcterms:W3CDTF">2023-03-07T01:47:56Z</dcterms:modified>
</cp:coreProperties>
</file>